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257" r:id="rId3"/>
    <p:sldId id="390" r:id="rId4"/>
    <p:sldId id="391" r:id="rId5"/>
    <p:sldId id="394" r:id="rId6"/>
    <p:sldId id="358" r:id="rId7"/>
    <p:sldId id="401" r:id="rId8"/>
    <p:sldId id="367" r:id="rId9"/>
    <p:sldId id="403" r:id="rId10"/>
    <p:sldId id="404" r:id="rId11"/>
    <p:sldId id="406" r:id="rId12"/>
    <p:sldId id="407" r:id="rId13"/>
    <p:sldId id="408" r:id="rId14"/>
    <p:sldId id="392" r:id="rId15"/>
    <p:sldId id="395" r:id="rId16"/>
    <p:sldId id="393" r:id="rId17"/>
    <p:sldId id="263" r:id="rId18"/>
  </p:sldIdLst>
  <p:sldSz cx="16257588" cy="12188825"/>
  <p:notesSz cx="6797675" cy="9926638"/>
  <p:defaultTextStyle>
    <a:defPPr>
      <a:defRPr lang="en-US"/>
    </a:defPPr>
    <a:lvl1pPr marL="0" algn="l" defTabSz="812719" rtl="0" eaLnBrk="1" latinLnBrk="0" hangingPunct="1">
      <a:defRPr sz="3200" kern="1200">
        <a:solidFill>
          <a:schemeClr val="tx1"/>
        </a:solidFill>
        <a:latin typeface="+mn-lt"/>
        <a:ea typeface="+mn-ea"/>
        <a:cs typeface="+mn-cs"/>
      </a:defRPr>
    </a:lvl1pPr>
    <a:lvl2pPr marL="812719" algn="l" defTabSz="812719" rtl="0" eaLnBrk="1" latinLnBrk="0" hangingPunct="1">
      <a:defRPr sz="3200" kern="1200">
        <a:solidFill>
          <a:schemeClr val="tx1"/>
        </a:solidFill>
        <a:latin typeface="+mn-lt"/>
        <a:ea typeface="+mn-ea"/>
        <a:cs typeface="+mn-cs"/>
      </a:defRPr>
    </a:lvl2pPr>
    <a:lvl3pPr marL="1625437" algn="l" defTabSz="812719" rtl="0" eaLnBrk="1" latinLnBrk="0" hangingPunct="1">
      <a:defRPr sz="3200" kern="1200">
        <a:solidFill>
          <a:schemeClr val="tx1"/>
        </a:solidFill>
        <a:latin typeface="+mn-lt"/>
        <a:ea typeface="+mn-ea"/>
        <a:cs typeface="+mn-cs"/>
      </a:defRPr>
    </a:lvl3pPr>
    <a:lvl4pPr marL="2438156" algn="l" defTabSz="812719" rtl="0" eaLnBrk="1" latinLnBrk="0" hangingPunct="1">
      <a:defRPr sz="3200" kern="1200">
        <a:solidFill>
          <a:schemeClr val="tx1"/>
        </a:solidFill>
        <a:latin typeface="+mn-lt"/>
        <a:ea typeface="+mn-ea"/>
        <a:cs typeface="+mn-cs"/>
      </a:defRPr>
    </a:lvl4pPr>
    <a:lvl5pPr marL="3250875" algn="l" defTabSz="812719" rtl="0" eaLnBrk="1" latinLnBrk="0" hangingPunct="1">
      <a:defRPr sz="3200" kern="1200">
        <a:solidFill>
          <a:schemeClr val="tx1"/>
        </a:solidFill>
        <a:latin typeface="+mn-lt"/>
        <a:ea typeface="+mn-ea"/>
        <a:cs typeface="+mn-cs"/>
      </a:defRPr>
    </a:lvl5pPr>
    <a:lvl6pPr marL="4063594" algn="l" defTabSz="812719" rtl="0" eaLnBrk="1" latinLnBrk="0" hangingPunct="1">
      <a:defRPr sz="3200" kern="1200">
        <a:solidFill>
          <a:schemeClr val="tx1"/>
        </a:solidFill>
        <a:latin typeface="+mn-lt"/>
        <a:ea typeface="+mn-ea"/>
        <a:cs typeface="+mn-cs"/>
      </a:defRPr>
    </a:lvl6pPr>
    <a:lvl7pPr marL="4876312" algn="l" defTabSz="812719" rtl="0" eaLnBrk="1" latinLnBrk="0" hangingPunct="1">
      <a:defRPr sz="3200" kern="1200">
        <a:solidFill>
          <a:schemeClr val="tx1"/>
        </a:solidFill>
        <a:latin typeface="+mn-lt"/>
        <a:ea typeface="+mn-ea"/>
        <a:cs typeface="+mn-cs"/>
      </a:defRPr>
    </a:lvl7pPr>
    <a:lvl8pPr marL="5689031" algn="l" defTabSz="812719" rtl="0" eaLnBrk="1" latinLnBrk="0" hangingPunct="1">
      <a:defRPr sz="3200" kern="1200">
        <a:solidFill>
          <a:schemeClr val="tx1"/>
        </a:solidFill>
        <a:latin typeface="+mn-lt"/>
        <a:ea typeface="+mn-ea"/>
        <a:cs typeface="+mn-cs"/>
      </a:defRPr>
    </a:lvl8pPr>
    <a:lvl9pPr marL="6501750" algn="l" defTabSz="812719" rtl="0" eaLnBrk="1" latinLnBrk="0" hangingPunct="1">
      <a:defRPr sz="3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39">
          <p15:clr>
            <a:srgbClr val="A4A3A4"/>
          </p15:clr>
        </p15:guide>
        <p15:guide id="2" pos="5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7E"/>
    <a:srgbClr val="00002C"/>
    <a:srgbClr val="40B4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61" autoAdjust="0"/>
    <p:restoredTop sz="98363" autoAdjust="0"/>
  </p:normalViewPr>
  <p:slideViewPr>
    <p:cSldViewPr snapToObjects="1">
      <p:cViewPr varScale="1">
        <p:scale>
          <a:sx n="64" d="100"/>
          <a:sy n="64" d="100"/>
        </p:scale>
        <p:origin x="1350" y="90"/>
      </p:cViewPr>
      <p:guideLst>
        <p:guide orient="horz" pos="3839"/>
        <p:guide pos="5120"/>
      </p:guideLst>
    </p:cSldViewPr>
  </p:slideViewPr>
  <p:notesTextViewPr>
    <p:cViewPr>
      <p:scale>
        <a:sx n="100" d="100"/>
        <a:sy n="100" d="100"/>
      </p:scale>
      <p:origin x="0" y="0"/>
    </p:cViewPr>
  </p:notesTextViewPr>
  <p:sorterViewPr>
    <p:cViewPr>
      <p:scale>
        <a:sx n="110" d="100"/>
        <a:sy n="110" d="100"/>
      </p:scale>
      <p:origin x="0" y="6900"/>
    </p:cViewPr>
  </p:sorterViewPr>
  <p:notesViewPr>
    <p:cSldViewPr snapToObjects="1">
      <p:cViewPr varScale="1">
        <p:scale>
          <a:sx n="110" d="100"/>
          <a:sy n="110" d="100"/>
        </p:scale>
        <p:origin x="-3330"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D418A40-C571-4481-BF62-E1B519DAC293}" type="datetimeFigureOut">
              <a:rPr lang="cs-CZ" smtClean="0"/>
              <a:t>04.10.2021</a:t>
            </a:fld>
            <a:endParaRPr lang="cs-CZ"/>
          </a:p>
        </p:txBody>
      </p:sp>
      <p:sp>
        <p:nvSpPr>
          <p:cNvPr id="4" name="Zástupný symbol pro zápatí 3"/>
          <p:cNvSpPr>
            <a:spLocks noGrp="1"/>
          </p:cNvSpPr>
          <p:nvPr>
            <p:ph type="ftr" sz="quarter" idx="2"/>
          </p:nvPr>
        </p:nvSpPr>
        <p:spPr>
          <a:xfrm>
            <a:off x="0" y="9428584"/>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6332"/>
          </a:xfrm>
          <a:prstGeom prst="rect">
            <a:avLst/>
          </a:prstGeom>
        </p:spPr>
        <p:txBody>
          <a:bodyPr vert="horz" lIns="91440" tIns="45720" rIns="91440" bIns="45720" rtlCol="0" anchor="b"/>
          <a:lstStyle>
            <a:lvl1pPr algn="r">
              <a:defRPr sz="1200"/>
            </a:lvl1pPr>
          </a:lstStyle>
          <a:p>
            <a:fld id="{312DDF4A-3D54-4F7B-AF20-0C4ECF96E4BE}" type="slidenum">
              <a:rPr lang="cs-CZ" smtClean="0"/>
              <a:t>‹#›</a:t>
            </a:fld>
            <a:endParaRPr lang="cs-CZ"/>
          </a:p>
        </p:txBody>
      </p:sp>
    </p:spTree>
    <p:extLst>
      <p:ext uri="{BB962C8B-B14F-4D97-AF65-F5344CB8AC3E}">
        <p14:creationId xmlns:p14="http://schemas.microsoft.com/office/powerpoint/2010/main" val="1948113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465B985-4383-4B47-952C-30E36A8FCE88}" type="datetimeFigureOut">
              <a:rPr lang="cs-CZ" smtClean="0"/>
              <a:t>04.10.2021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6332"/>
          </a:xfrm>
          <a:prstGeom prst="rect">
            <a:avLst/>
          </a:prstGeom>
        </p:spPr>
        <p:txBody>
          <a:bodyPr vert="horz" lIns="91440" tIns="45720" rIns="91440" bIns="45720" rtlCol="0" anchor="b"/>
          <a:lstStyle>
            <a:lvl1pPr algn="r">
              <a:defRPr sz="1200"/>
            </a:lvl1pPr>
          </a:lstStyle>
          <a:p>
            <a:fld id="{3C208EFF-EFE8-46EF-89F6-E700C15C24E9}" type="slidenum">
              <a:rPr lang="cs-CZ" smtClean="0"/>
              <a:t>‹#›</a:t>
            </a:fld>
            <a:endParaRPr lang="cs-CZ"/>
          </a:p>
        </p:txBody>
      </p:sp>
    </p:spTree>
    <p:extLst>
      <p:ext uri="{BB962C8B-B14F-4D97-AF65-F5344CB8AC3E}">
        <p14:creationId xmlns:p14="http://schemas.microsoft.com/office/powerpoint/2010/main" val="2456332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3C208EFF-EFE8-46EF-89F6-E700C15C24E9}" type="slidenum">
              <a:rPr lang="cs-CZ" smtClean="0"/>
              <a:t>1</a:t>
            </a:fld>
            <a:endParaRPr lang="cs-CZ"/>
          </a:p>
        </p:txBody>
      </p:sp>
    </p:spTree>
    <p:extLst>
      <p:ext uri="{BB962C8B-B14F-4D97-AF65-F5344CB8AC3E}">
        <p14:creationId xmlns:p14="http://schemas.microsoft.com/office/powerpoint/2010/main" val="2243511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19319" y="5615237"/>
            <a:ext cx="13818950" cy="707775"/>
          </a:xfrm>
          <a:prstGeom prst="rect">
            <a:avLst/>
          </a:prstGeom>
        </p:spPr>
        <p:txBody>
          <a:bodyPr lIns="162544" tIns="81272" rIns="162544" bIns="81272"/>
          <a:lstStyle>
            <a:lvl1pPr>
              <a:defRPr sz="4340" b="1" cap="all">
                <a:solidFill>
                  <a:srgbClr val="004D7E"/>
                </a:solidFill>
              </a:defRPr>
            </a:lvl1pPr>
          </a:lstStyle>
          <a:p>
            <a:r>
              <a:rPr lang="en-US" dirty="0" err="1"/>
              <a:t>Úřad</a:t>
            </a:r>
            <a:r>
              <a:rPr lang="en-US" dirty="0"/>
              <a:t> pro </a:t>
            </a:r>
            <a:r>
              <a:rPr lang="en-US" dirty="0" err="1"/>
              <a:t>ochranu</a:t>
            </a:r>
            <a:r>
              <a:rPr lang="en-US" dirty="0"/>
              <a:t> </a:t>
            </a:r>
            <a:r>
              <a:rPr lang="en-US" dirty="0" err="1"/>
              <a:t>hospodářské</a:t>
            </a:r>
            <a:r>
              <a:rPr lang="en-US" dirty="0"/>
              <a:t> </a:t>
            </a:r>
            <a:r>
              <a:rPr lang="en-US" dirty="0" err="1"/>
              <a:t>soutěže</a:t>
            </a:r>
            <a:endParaRPr lang="en-US" dirty="0"/>
          </a:p>
        </p:txBody>
      </p:sp>
      <p:sp>
        <p:nvSpPr>
          <p:cNvPr id="3" name="Subtitle 2"/>
          <p:cNvSpPr>
            <a:spLocks noGrp="1"/>
          </p:cNvSpPr>
          <p:nvPr>
            <p:ph type="subTitle" idx="1" hasCustomPrompt="1"/>
          </p:nvPr>
        </p:nvSpPr>
        <p:spPr>
          <a:xfrm>
            <a:off x="1219319" y="6323012"/>
            <a:ext cx="13818950" cy="1752600"/>
          </a:xfrm>
          <a:prstGeom prst="rect">
            <a:avLst/>
          </a:prstGeom>
        </p:spPr>
        <p:txBody>
          <a:bodyPr lIns="162544" tIns="81272" rIns="162544" bIns="81272"/>
          <a:lstStyle>
            <a:lvl1pPr marL="0" indent="0" algn="ctr">
              <a:buNone/>
              <a:defRPr sz="4300" b="1" i="0" cap="all">
                <a:solidFill>
                  <a:srgbClr val="40B4E5"/>
                </a:solidFill>
              </a:defRPr>
            </a:lvl1pPr>
            <a:lvl2pPr marL="812719" indent="0" algn="ctr">
              <a:buNone/>
              <a:defRPr>
                <a:solidFill>
                  <a:schemeClr val="tx1">
                    <a:tint val="75000"/>
                  </a:schemeClr>
                </a:solidFill>
              </a:defRPr>
            </a:lvl2pPr>
            <a:lvl3pPr marL="1625437" indent="0" algn="ctr">
              <a:buNone/>
              <a:defRPr>
                <a:solidFill>
                  <a:schemeClr val="tx1">
                    <a:tint val="75000"/>
                  </a:schemeClr>
                </a:solidFill>
              </a:defRPr>
            </a:lvl3pPr>
            <a:lvl4pPr marL="2438156" indent="0" algn="ctr">
              <a:buNone/>
              <a:defRPr>
                <a:solidFill>
                  <a:schemeClr val="tx1">
                    <a:tint val="75000"/>
                  </a:schemeClr>
                </a:solidFill>
              </a:defRPr>
            </a:lvl4pPr>
            <a:lvl5pPr marL="3250875" indent="0" algn="ctr">
              <a:buNone/>
              <a:defRPr>
                <a:solidFill>
                  <a:schemeClr val="tx1">
                    <a:tint val="75000"/>
                  </a:schemeClr>
                </a:solidFill>
              </a:defRPr>
            </a:lvl5pPr>
            <a:lvl6pPr marL="4063594" indent="0" algn="ctr">
              <a:buNone/>
              <a:defRPr>
                <a:solidFill>
                  <a:schemeClr val="tx1">
                    <a:tint val="75000"/>
                  </a:schemeClr>
                </a:solidFill>
              </a:defRPr>
            </a:lvl6pPr>
            <a:lvl7pPr marL="4876312" indent="0" algn="ctr">
              <a:buNone/>
              <a:defRPr>
                <a:solidFill>
                  <a:schemeClr val="tx1">
                    <a:tint val="75000"/>
                  </a:schemeClr>
                </a:solidFill>
              </a:defRPr>
            </a:lvl7pPr>
            <a:lvl8pPr marL="5689031" indent="0" algn="ctr">
              <a:buNone/>
              <a:defRPr>
                <a:solidFill>
                  <a:schemeClr val="tx1">
                    <a:tint val="75000"/>
                  </a:schemeClr>
                </a:solidFill>
              </a:defRPr>
            </a:lvl8pPr>
            <a:lvl9pPr marL="6501750" indent="0" algn="ctr">
              <a:buNone/>
              <a:defRPr>
                <a:solidFill>
                  <a:schemeClr val="tx1">
                    <a:tint val="75000"/>
                  </a:schemeClr>
                </a:solidFill>
              </a:defRPr>
            </a:lvl9pPr>
          </a:lstStyle>
          <a:p>
            <a:r>
              <a:rPr lang="cs-CZ" dirty="0"/>
              <a:t>Klikněte a změňte podnadpis</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12880" y="11297236"/>
            <a:ext cx="6553914" cy="648942"/>
          </a:xfrm>
          <a:prstGeom prst="rect">
            <a:avLst/>
          </a:prstGeom>
        </p:spPr>
        <p:txBody>
          <a:bodyPr lIns="0" tIns="0" rIns="0" bIns="0"/>
          <a:lstStyle>
            <a:lvl1pPr>
              <a:defRPr sz="3000" b="1">
                <a:solidFill>
                  <a:srgbClr val="004D7E"/>
                </a:solidFill>
              </a:defRPr>
            </a:lvl1pPr>
          </a:lstStyle>
          <a:p>
            <a:r>
              <a:rPr lang="cs-CZ"/>
              <a:t>informace o činnosti</a:t>
            </a:r>
            <a:endParaRPr lang="en-US" dirty="0"/>
          </a:p>
        </p:txBody>
      </p:sp>
      <p:sp>
        <p:nvSpPr>
          <p:cNvPr id="8" name="Subtitle 2"/>
          <p:cNvSpPr>
            <a:spLocks noGrp="1"/>
          </p:cNvSpPr>
          <p:nvPr>
            <p:ph type="subTitle" idx="1" hasCustomPrompt="1"/>
          </p:nvPr>
        </p:nvSpPr>
        <p:spPr>
          <a:xfrm>
            <a:off x="812880" y="912812"/>
            <a:ext cx="14631829" cy="1447800"/>
          </a:xfrm>
          <a:prstGeom prst="rect">
            <a:avLst/>
          </a:prstGeom>
        </p:spPr>
        <p:txBody>
          <a:bodyPr lIns="0" tIns="0" rIns="0" bIns="0"/>
          <a:lstStyle>
            <a:lvl1pPr marL="0" indent="0" algn="l">
              <a:buNone/>
              <a:defRPr sz="4300" b="1" i="0" cap="none">
                <a:solidFill>
                  <a:srgbClr val="004D7E"/>
                </a:solidFill>
              </a:defRPr>
            </a:lvl1pPr>
            <a:lvl2pPr marL="812719" indent="0" algn="ctr">
              <a:buNone/>
              <a:defRPr>
                <a:solidFill>
                  <a:schemeClr val="tx1">
                    <a:tint val="75000"/>
                  </a:schemeClr>
                </a:solidFill>
              </a:defRPr>
            </a:lvl2pPr>
            <a:lvl3pPr marL="1625437" indent="0" algn="ctr">
              <a:buNone/>
              <a:defRPr>
                <a:solidFill>
                  <a:schemeClr val="tx1">
                    <a:tint val="75000"/>
                  </a:schemeClr>
                </a:solidFill>
              </a:defRPr>
            </a:lvl3pPr>
            <a:lvl4pPr marL="2438156" indent="0" algn="ctr">
              <a:buNone/>
              <a:defRPr>
                <a:solidFill>
                  <a:schemeClr val="tx1">
                    <a:tint val="75000"/>
                  </a:schemeClr>
                </a:solidFill>
              </a:defRPr>
            </a:lvl4pPr>
            <a:lvl5pPr marL="3250875" indent="0" algn="ctr">
              <a:buNone/>
              <a:defRPr>
                <a:solidFill>
                  <a:schemeClr val="tx1">
                    <a:tint val="75000"/>
                  </a:schemeClr>
                </a:solidFill>
              </a:defRPr>
            </a:lvl5pPr>
            <a:lvl6pPr marL="4063594" indent="0" algn="ctr">
              <a:buNone/>
              <a:defRPr>
                <a:solidFill>
                  <a:schemeClr val="tx1">
                    <a:tint val="75000"/>
                  </a:schemeClr>
                </a:solidFill>
              </a:defRPr>
            </a:lvl6pPr>
            <a:lvl7pPr marL="4876312" indent="0" algn="ctr">
              <a:buNone/>
              <a:defRPr>
                <a:solidFill>
                  <a:schemeClr val="tx1">
                    <a:tint val="75000"/>
                  </a:schemeClr>
                </a:solidFill>
              </a:defRPr>
            </a:lvl7pPr>
            <a:lvl8pPr marL="5689031" indent="0" algn="ctr">
              <a:buNone/>
              <a:defRPr>
                <a:solidFill>
                  <a:schemeClr val="tx1">
                    <a:tint val="75000"/>
                  </a:schemeClr>
                </a:solidFill>
              </a:defRPr>
            </a:lvl8pPr>
            <a:lvl9pPr marL="6501750" indent="0" algn="ctr">
              <a:buNone/>
              <a:defRPr>
                <a:solidFill>
                  <a:schemeClr val="tx1">
                    <a:tint val="75000"/>
                  </a:schemeClr>
                </a:solidFill>
              </a:defRPr>
            </a:lvl9pPr>
          </a:lstStyle>
          <a:p>
            <a:r>
              <a:rPr lang="en-US" dirty="0"/>
              <a:t>K</a:t>
            </a:r>
            <a:r>
              <a:rPr lang="cs-CZ" dirty="0"/>
              <a:t>likněte a změňte nadpis</a:t>
            </a:r>
            <a:endParaRPr lang="en-US" dirty="0"/>
          </a:p>
        </p:txBody>
      </p:sp>
      <p:sp>
        <p:nvSpPr>
          <p:cNvPr id="10" name="Content Placeholder 2"/>
          <p:cNvSpPr>
            <a:spLocks noGrp="1"/>
          </p:cNvSpPr>
          <p:nvPr>
            <p:ph sz="half" idx="13" hasCustomPrompt="1"/>
          </p:nvPr>
        </p:nvSpPr>
        <p:spPr>
          <a:xfrm>
            <a:off x="812879" y="2360612"/>
            <a:ext cx="14631830" cy="8527509"/>
          </a:xfrm>
          <a:prstGeom prst="rect">
            <a:avLst/>
          </a:prstGeom>
        </p:spPr>
        <p:txBody>
          <a:bodyPr lIns="0" tIns="0" rIns="0" bIns="0"/>
          <a:lstStyle>
            <a:lvl1pPr marL="360363" indent="-360363">
              <a:buClr>
                <a:srgbClr val="40B4E5"/>
              </a:buClr>
              <a:buFont typeface="Wingdings" charset="2"/>
              <a:buChar char="§"/>
              <a:defRPr sz="2480" b="1" i="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cs-CZ" dirty="0"/>
              <a:t>Klikněte a změnte text</a:t>
            </a:r>
            <a:endParaRPr lang="en-US" dirty="0"/>
          </a:p>
        </p:txBody>
      </p:sp>
      <p:cxnSp>
        <p:nvCxnSpPr>
          <p:cNvPr id="12" name="Straight Connector 11"/>
          <p:cNvCxnSpPr/>
          <p:nvPr userDrawn="1"/>
        </p:nvCxnSpPr>
        <p:spPr>
          <a:xfrm>
            <a:off x="812879" y="11199812"/>
            <a:ext cx="3734515" cy="1588"/>
          </a:xfrm>
          <a:prstGeom prst="line">
            <a:avLst/>
          </a:prstGeom>
          <a:ln w="50800">
            <a:solidFill>
              <a:srgbClr val="40B4E5"/>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cxnSp>
        <p:nvCxnSpPr>
          <p:cNvPr id="7" name="Straight Connector 6"/>
          <p:cNvCxnSpPr/>
          <p:nvPr userDrawn="1"/>
        </p:nvCxnSpPr>
        <p:spPr>
          <a:xfrm>
            <a:off x="812879" y="11199812"/>
            <a:ext cx="3734515" cy="1588"/>
          </a:xfrm>
          <a:prstGeom prst="line">
            <a:avLst/>
          </a:prstGeom>
          <a:ln w="50800">
            <a:solidFill>
              <a:srgbClr val="40B4E5"/>
            </a:solidFill>
          </a:ln>
        </p:spPr>
        <p:style>
          <a:lnRef idx="2">
            <a:schemeClr val="accent1"/>
          </a:lnRef>
          <a:fillRef idx="0">
            <a:schemeClr val="accent1"/>
          </a:fillRef>
          <a:effectRef idx="1">
            <a:schemeClr val="accent1"/>
          </a:effectRef>
          <a:fontRef idx="minor">
            <a:schemeClr val="tx1"/>
          </a:fontRef>
        </p:style>
      </p:cxnSp>
      <p:sp>
        <p:nvSpPr>
          <p:cNvPr id="8" name="Date Placeholder 3"/>
          <p:cNvSpPr>
            <a:spLocks noGrp="1"/>
          </p:cNvSpPr>
          <p:nvPr>
            <p:ph type="dt" sz="half" idx="10"/>
          </p:nvPr>
        </p:nvSpPr>
        <p:spPr>
          <a:xfrm>
            <a:off x="812880" y="11297236"/>
            <a:ext cx="6553914" cy="648942"/>
          </a:xfrm>
          <a:prstGeom prst="rect">
            <a:avLst/>
          </a:prstGeom>
        </p:spPr>
        <p:txBody>
          <a:bodyPr lIns="0" tIns="0" rIns="0" bIns="0"/>
          <a:lstStyle>
            <a:lvl1pPr>
              <a:defRPr sz="3000" b="1">
                <a:solidFill>
                  <a:srgbClr val="004D7E"/>
                </a:solidFill>
              </a:defRPr>
            </a:lvl1pPr>
          </a:lstStyle>
          <a:p>
            <a:r>
              <a:rPr lang="cs-CZ"/>
              <a:t>informace o činnosti</a:t>
            </a:r>
            <a:endParaRPr lang="en-US" dirty="0"/>
          </a:p>
        </p:txBody>
      </p:sp>
      <p:sp>
        <p:nvSpPr>
          <p:cNvPr id="9" name="Subtitle 2"/>
          <p:cNvSpPr>
            <a:spLocks noGrp="1"/>
          </p:cNvSpPr>
          <p:nvPr>
            <p:ph type="subTitle" idx="1" hasCustomPrompt="1"/>
          </p:nvPr>
        </p:nvSpPr>
        <p:spPr>
          <a:xfrm>
            <a:off x="812880" y="912812"/>
            <a:ext cx="14631829" cy="1447800"/>
          </a:xfrm>
          <a:prstGeom prst="rect">
            <a:avLst/>
          </a:prstGeom>
        </p:spPr>
        <p:txBody>
          <a:bodyPr lIns="0" tIns="0" rIns="0" bIns="0"/>
          <a:lstStyle>
            <a:lvl1pPr marL="0" indent="0" algn="l">
              <a:buNone/>
              <a:defRPr sz="4300" b="1" i="0" cap="none">
                <a:solidFill>
                  <a:srgbClr val="004D7E"/>
                </a:solidFill>
              </a:defRPr>
            </a:lvl1pPr>
            <a:lvl2pPr marL="812719" indent="0" algn="ctr">
              <a:buNone/>
              <a:defRPr>
                <a:solidFill>
                  <a:schemeClr val="tx1">
                    <a:tint val="75000"/>
                  </a:schemeClr>
                </a:solidFill>
              </a:defRPr>
            </a:lvl2pPr>
            <a:lvl3pPr marL="1625437" indent="0" algn="ctr">
              <a:buNone/>
              <a:defRPr>
                <a:solidFill>
                  <a:schemeClr val="tx1">
                    <a:tint val="75000"/>
                  </a:schemeClr>
                </a:solidFill>
              </a:defRPr>
            </a:lvl3pPr>
            <a:lvl4pPr marL="2438156" indent="0" algn="ctr">
              <a:buNone/>
              <a:defRPr>
                <a:solidFill>
                  <a:schemeClr val="tx1">
                    <a:tint val="75000"/>
                  </a:schemeClr>
                </a:solidFill>
              </a:defRPr>
            </a:lvl4pPr>
            <a:lvl5pPr marL="3250875" indent="0" algn="ctr">
              <a:buNone/>
              <a:defRPr>
                <a:solidFill>
                  <a:schemeClr val="tx1">
                    <a:tint val="75000"/>
                  </a:schemeClr>
                </a:solidFill>
              </a:defRPr>
            </a:lvl5pPr>
            <a:lvl6pPr marL="4063594" indent="0" algn="ctr">
              <a:buNone/>
              <a:defRPr>
                <a:solidFill>
                  <a:schemeClr val="tx1">
                    <a:tint val="75000"/>
                  </a:schemeClr>
                </a:solidFill>
              </a:defRPr>
            </a:lvl6pPr>
            <a:lvl7pPr marL="4876312" indent="0" algn="ctr">
              <a:buNone/>
              <a:defRPr>
                <a:solidFill>
                  <a:schemeClr val="tx1">
                    <a:tint val="75000"/>
                  </a:schemeClr>
                </a:solidFill>
              </a:defRPr>
            </a:lvl7pPr>
            <a:lvl8pPr marL="5689031" indent="0" algn="ctr">
              <a:buNone/>
              <a:defRPr>
                <a:solidFill>
                  <a:schemeClr val="tx1">
                    <a:tint val="75000"/>
                  </a:schemeClr>
                </a:solidFill>
              </a:defRPr>
            </a:lvl8pPr>
            <a:lvl9pPr marL="6501750" indent="0" algn="ctr">
              <a:buNone/>
              <a:defRPr>
                <a:solidFill>
                  <a:schemeClr val="tx1">
                    <a:tint val="75000"/>
                  </a:schemeClr>
                </a:solidFill>
              </a:defRPr>
            </a:lvl9pPr>
          </a:lstStyle>
          <a:p>
            <a:r>
              <a:rPr lang="en-US" dirty="0"/>
              <a:t>K</a:t>
            </a:r>
            <a:r>
              <a:rPr lang="cs-CZ" dirty="0"/>
              <a:t>likněte a změňte nadpis</a:t>
            </a:r>
            <a:endParaRPr lang="en-US" dirty="0"/>
          </a:p>
        </p:txBody>
      </p:sp>
      <p:sp>
        <p:nvSpPr>
          <p:cNvPr id="10" name="Content Placeholder 2"/>
          <p:cNvSpPr>
            <a:spLocks noGrp="1"/>
          </p:cNvSpPr>
          <p:nvPr>
            <p:ph sz="half" idx="13" hasCustomPrompt="1"/>
          </p:nvPr>
        </p:nvSpPr>
        <p:spPr>
          <a:xfrm>
            <a:off x="8281193" y="2360612"/>
            <a:ext cx="7163515" cy="8527509"/>
          </a:xfrm>
          <a:prstGeom prst="rect">
            <a:avLst/>
          </a:prstGeom>
        </p:spPr>
        <p:txBody>
          <a:bodyPr lIns="0" tIns="0" rIns="0" bIns="0"/>
          <a:lstStyle>
            <a:lvl1pPr marL="360363" indent="-360363">
              <a:buClr>
                <a:srgbClr val="40B4E5"/>
              </a:buClr>
              <a:buFont typeface="Wingdings" charset="2"/>
              <a:buChar char="§"/>
              <a:defRPr sz="2480" b="1" i="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cs-CZ" dirty="0"/>
              <a:t>Klikněte a změňte text</a:t>
            </a:r>
            <a:endParaRPr lang="en-US" dirty="0"/>
          </a:p>
        </p:txBody>
      </p:sp>
      <p:sp>
        <p:nvSpPr>
          <p:cNvPr id="11" name="Content Placeholder 2"/>
          <p:cNvSpPr>
            <a:spLocks noGrp="1"/>
          </p:cNvSpPr>
          <p:nvPr>
            <p:ph sz="half" idx="14" hasCustomPrompt="1"/>
          </p:nvPr>
        </p:nvSpPr>
        <p:spPr>
          <a:xfrm>
            <a:off x="812879" y="2360612"/>
            <a:ext cx="7163515" cy="8527509"/>
          </a:xfrm>
          <a:prstGeom prst="rect">
            <a:avLst/>
          </a:prstGeom>
        </p:spPr>
        <p:txBody>
          <a:bodyPr lIns="0" tIns="0" rIns="0" bIns="0"/>
          <a:lstStyle>
            <a:lvl1pPr marL="360363" indent="-360363">
              <a:buClr>
                <a:srgbClr val="40B4E5"/>
              </a:buClr>
              <a:buFontTx/>
              <a:buNone/>
              <a:defRPr sz="2480" b="1" i="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cs-CZ" dirty="0"/>
              <a:t>Klikněte a změňte text</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0" name="Straight Connector 9"/>
          <p:cNvCxnSpPr/>
          <p:nvPr userDrawn="1"/>
        </p:nvCxnSpPr>
        <p:spPr>
          <a:xfrm>
            <a:off x="812879" y="11199812"/>
            <a:ext cx="3734515" cy="1588"/>
          </a:xfrm>
          <a:prstGeom prst="line">
            <a:avLst/>
          </a:prstGeom>
          <a:ln w="50800">
            <a:solidFill>
              <a:srgbClr val="40B4E5"/>
            </a:solidFill>
          </a:ln>
        </p:spPr>
        <p:style>
          <a:lnRef idx="2">
            <a:schemeClr val="accent1"/>
          </a:lnRef>
          <a:fillRef idx="0">
            <a:schemeClr val="accent1"/>
          </a:fillRef>
          <a:effectRef idx="1">
            <a:schemeClr val="accent1"/>
          </a:effectRef>
          <a:fontRef idx="minor">
            <a:schemeClr val="tx1"/>
          </a:fontRef>
        </p:style>
      </p:cxnSp>
      <p:sp>
        <p:nvSpPr>
          <p:cNvPr id="11" name="Date Placeholder 3"/>
          <p:cNvSpPr>
            <a:spLocks noGrp="1"/>
          </p:cNvSpPr>
          <p:nvPr>
            <p:ph type="dt" sz="half" idx="10"/>
          </p:nvPr>
        </p:nvSpPr>
        <p:spPr>
          <a:xfrm>
            <a:off x="812880" y="11297236"/>
            <a:ext cx="6553914" cy="648942"/>
          </a:xfrm>
          <a:prstGeom prst="rect">
            <a:avLst/>
          </a:prstGeom>
        </p:spPr>
        <p:txBody>
          <a:bodyPr lIns="0" tIns="0" rIns="0" bIns="0"/>
          <a:lstStyle>
            <a:lvl1pPr>
              <a:defRPr sz="3000" b="1">
                <a:solidFill>
                  <a:srgbClr val="004D7E"/>
                </a:solidFill>
              </a:defRPr>
            </a:lvl1pPr>
          </a:lstStyle>
          <a:p>
            <a:r>
              <a:rPr lang="cs-CZ"/>
              <a:t>informace o činnosti</a:t>
            </a:r>
            <a:endParaRPr lang="en-US" dirty="0"/>
          </a:p>
        </p:txBody>
      </p:sp>
      <p:sp>
        <p:nvSpPr>
          <p:cNvPr id="12" name="Subtitle 2"/>
          <p:cNvSpPr>
            <a:spLocks noGrp="1"/>
          </p:cNvSpPr>
          <p:nvPr>
            <p:ph type="subTitle" idx="1" hasCustomPrompt="1"/>
          </p:nvPr>
        </p:nvSpPr>
        <p:spPr>
          <a:xfrm>
            <a:off x="812880" y="912812"/>
            <a:ext cx="14631829" cy="1447800"/>
          </a:xfrm>
          <a:prstGeom prst="rect">
            <a:avLst/>
          </a:prstGeom>
        </p:spPr>
        <p:txBody>
          <a:bodyPr lIns="0" tIns="0" rIns="0" bIns="0"/>
          <a:lstStyle>
            <a:lvl1pPr marL="0" indent="0" algn="l">
              <a:buNone/>
              <a:defRPr sz="4300" b="1" i="0" cap="none">
                <a:solidFill>
                  <a:srgbClr val="004D7E"/>
                </a:solidFill>
              </a:defRPr>
            </a:lvl1pPr>
            <a:lvl2pPr marL="812719" indent="0" algn="ctr">
              <a:buNone/>
              <a:defRPr>
                <a:solidFill>
                  <a:schemeClr val="tx1">
                    <a:tint val="75000"/>
                  </a:schemeClr>
                </a:solidFill>
              </a:defRPr>
            </a:lvl2pPr>
            <a:lvl3pPr marL="1625437" indent="0" algn="ctr">
              <a:buNone/>
              <a:defRPr>
                <a:solidFill>
                  <a:schemeClr val="tx1">
                    <a:tint val="75000"/>
                  </a:schemeClr>
                </a:solidFill>
              </a:defRPr>
            </a:lvl3pPr>
            <a:lvl4pPr marL="2438156" indent="0" algn="ctr">
              <a:buNone/>
              <a:defRPr>
                <a:solidFill>
                  <a:schemeClr val="tx1">
                    <a:tint val="75000"/>
                  </a:schemeClr>
                </a:solidFill>
              </a:defRPr>
            </a:lvl4pPr>
            <a:lvl5pPr marL="3250875" indent="0" algn="ctr">
              <a:buNone/>
              <a:defRPr>
                <a:solidFill>
                  <a:schemeClr val="tx1">
                    <a:tint val="75000"/>
                  </a:schemeClr>
                </a:solidFill>
              </a:defRPr>
            </a:lvl5pPr>
            <a:lvl6pPr marL="4063594" indent="0" algn="ctr">
              <a:buNone/>
              <a:defRPr>
                <a:solidFill>
                  <a:schemeClr val="tx1">
                    <a:tint val="75000"/>
                  </a:schemeClr>
                </a:solidFill>
              </a:defRPr>
            </a:lvl6pPr>
            <a:lvl7pPr marL="4876312" indent="0" algn="ctr">
              <a:buNone/>
              <a:defRPr>
                <a:solidFill>
                  <a:schemeClr val="tx1">
                    <a:tint val="75000"/>
                  </a:schemeClr>
                </a:solidFill>
              </a:defRPr>
            </a:lvl7pPr>
            <a:lvl8pPr marL="5689031" indent="0" algn="ctr">
              <a:buNone/>
              <a:defRPr>
                <a:solidFill>
                  <a:schemeClr val="tx1">
                    <a:tint val="75000"/>
                  </a:schemeClr>
                </a:solidFill>
              </a:defRPr>
            </a:lvl8pPr>
            <a:lvl9pPr marL="6501750" indent="0" algn="ctr">
              <a:buNone/>
              <a:defRPr>
                <a:solidFill>
                  <a:schemeClr val="tx1">
                    <a:tint val="75000"/>
                  </a:schemeClr>
                </a:solidFill>
              </a:defRPr>
            </a:lvl9pPr>
          </a:lstStyle>
          <a:p>
            <a:r>
              <a:rPr lang="en-US" dirty="0"/>
              <a:t>K</a:t>
            </a:r>
            <a:r>
              <a:rPr lang="cs-CZ" dirty="0"/>
              <a:t>likněte a změňte nadpis</a:t>
            </a:r>
            <a:endParaRPr lang="en-US" dirty="0"/>
          </a:p>
        </p:txBody>
      </p:sp>
      <p:sp>
        <p:nvSpPr>
          <p:cNvPr id="14" name="Content Placeholder 2"/>
          <p:cNvSpPr>
            <a:spLocks noGrp="1"/>
          </p:cNvSpPr>
          <p:nvPr>
            <p:ph sz="half" idx="14" hasCustomPrompt="1"/>
          </p:nvPr>
        </p:nvSpPr>
        <p:spPr>
          <a:xfrm>
            <a:off x="812879" y="7847013"/>
            <a:ext cx="7163515" cy="2133599"/>
          </a:xfrm>
          <a:prstGeom prst="rect">
            <a:avLst/>
          </a:prstGeom>
        </p:spPr>
        <p:txBody>
          <a:bodyPr lIns="0" tIns="0" rIns="0" bIns="0"/>
          <a:lstStyle>
            <a:lvl1pPr marL="360363" indent="-360363">
              <a:buClr>
                <a:srgbClr val="40B4E5"/>
              </a:buClr>
              <a:buFontTx/>
              <a:buNone/>
              <a:defRPr sz="2480" b="1" i="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cs-CZ" dirty="0"/>
              <a:t>Klikněte a změňte text</a:t>
            </a:r>
            <a:endParaRPr lang="en-US" dirty="0"/>
          </a:p>
        </p:txBody>
      </p:sp>
      <p:sp>
        <p:nvSpPr>
          <p:cNvPr id="16" name="Content Placeholder 2"/>
          <p:cNvSpPr>
            <a:spLocks noGrp="1"/>
          </p:cNvSpPr>
          <p:nvPr>
            <p:ph sz="half" idx="15" hasCustomPrompt="1"/>
          </p:nvPr>
        </p:nvSpPr>
        <p:spPr>
          <a:xfrm>
            <a:off x="8281194" y="7847013"/>
            <a:ext cx="7163515" cy="2133599"/>
          </a:xfrm>
          <a:prstGeom prst="rect">
            <a:avLst/>
          </a:prstGeom>
        </p:spPr>
        <p:txBody>
          <a:bodyPr lIns="0" tIns="0" rIns="0" bIns="0"/>
          <a:lstStyle>
            <a:lvl1pPr marL="360363" indent="-360363">
              <a:buClr>
                <a:srgbClr val="40B4E5"/>
              </a:buClr>
              <a:buFontTx/>
              <a:buNone/>
              <a:defRPr sz="2480" b="1" i="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cs-CZ" dirty="0"/>
              <a:t>Klikněte a změňte text</a:t>
            </a:r>
            <a:endParaRPr lang="en-US" dirty="0"/>
          </a:p>
        </p:txBody>
      </p:sp>
      <p:sp>
        <p:nvSpPr>
          <p:cNvPr id="17" name="Picture Placeholder 2"/>
          <p:cNvSpPr>
            <a:spLocks noGrp="1"/>
          </p:cNvSpPr>
          <p:nvPr>
            <p:ph type="pic" idx="16" hasCustomPrompt="1"/>
          </p:nvPr>
        </p:nvSpPr>
        <p:spPr>
          <a:xfrm>
            <a:off x="812881" y="2589213"/>
            <a:ext cx="7163514" cy="5029200"/>
          </a:xfrm>
          <a:prstGeom prst="rect">
            <a:avLst/>
          </a:prstGeom>
        </p:spPr>
        <p:txBody>
          <a:bodyPr lIns="162544" tIns="81272" rIns="162544" bIns="81272"/>
          <a:lstStyle>
            <a:lvl1pPr marL="0" indent="0">
              <a:buNone/>
              <a:defRPr sz="5700"/>
            </a:lvl1pPr>
            <a:lvl2pPr marL="812719" indent="0">
              <a:buNone/>
              <a:defRPr sz="5000"/>
            </a:lvl2pPr>
            <a:lvl3pPr marL="1625437" indent="0">
              <a:buNone/>
              <a:defRPr sz="4300"/>
            </a:lvl3pPr>
            <a:lvl4pPr marL="2438156" indent="0">
              <a:buNone/>
              <a:defRPr sz="3600"/>
            </a:lvl4pPr>
            <a:lvl5pPr marL="3250875" indent="0">
              <a:buNone/>
              <a:defRPr sz="3600"/>
            </a:lvl5pPr>
            <a:lvl6pPr marL="4063594" indent="0">
              <a:buNone/>
              <a:defRPr sz="3600"/>
            </a:lvl6pPr>
            <a:lvl7pPr marL="4876312" indent="0">
              <a:buNone/>
              <a:defRPr sz="3600"/>
            </a:lvl7pPr>
            <a:lvl8pPr marL="5689031" indent="0">
              <a:buNone/>
              <a:defRPr sz="3600"/>
            </a:lvl8pPr>
            <a:lvl9pPr marL="6501750" indent="0">
              <a:buNone/>
              <a:defRPr sz="3600"/>
            </a:lvl9pPr>
          </a:lstStyle>
          <a:p>
            <a:r>
              <a:rPr lang="en-US" dirty="0" err="1"/>
              <a:t>Obrázek</a:t>
            </a:r>
            <a:endParaRPr lang="en-US" dirty="0"/>
          </a:p>
        </p:txBody>
      </p:sp>
      <p:sp>
        <p:nvSpPr>
          <p:cNvPr id="18" name="Picture Placeholder 2"/>
          <p:cNvSpPr>
            <a:spLocks noGrp="1"/>
          </p:cNvSpPr>
          <p:nvPr>
            <p:ph type="pic" idx="17" hasCustomPrompt="1"/>
          </p:nvPr>
        </p:nvSpPr>
        <p:spPr>
          <a:xfrm>
            <a:off x="8281194" y="2589213"/>
            <a:ext cx="7163514" cy="5029200"/>
          </a:xfrm>
          <a:prstGeom prst="rect">
            <a:avLst/>
          </a:prstGeom>
        </p:spPr>
        <p:txBody>
          <a:bodyPr lIns="162544" tIns="81272" rIns="162544" bIns="81272"/>
          <a:lstStyle>
            <a:lvl1pPr marL="0" indent="0">
              <a:buNone/>
              <a:defRPr sz="5700"/>
            </a:lvl1pPr>
            <a:lvl2pPr marL="812719" indent="0">
              <a:buNone/>
              <a:defRPr sz="5000"/>
            </a:lvl2pPr>
            <a:lvl3pPr marL="1625437" indent="0">
              <a:buNone/>
              <a:defRPr sz="4300"/>
            </a:lvl3pPr>
            <a:lvl4pPr marL="2438156" indent="0">
              <a:buNone/>
              <a:defRPr sz="3600"/>
            </a:lvl4pPr>
            <a:lvl5pPr marL="3250875" indent="0">
              <a:buNone/>
              <a:defRPr sz="3600"/>
            </a:lvl5pPr>
            <a:lvl6pPr marL="4063594" indent="0">
              <a:buNone/>
              <a:defRPr sz="3600"/>
            </a:lvl6pPr>
            <a:lvl7pPr marL="4876312" indent="0">
              <a:buNone/>
              <a:defRPr sz="3600"/>
            </a:lvl7pPr>
            <a:lvl8pPr marL="5689031" indent="0">
              <a:buNone/>
              <a:defRPr sz="3600"/>
            </a:lvl8pPr>
            <a:lvl9pPr marL="6501750" indent="0">
              <a:buNone/>
              <a:defRPr sz="3600"/>
            </a:lvl9pPr>
          </a:lstStyle>
          <a:p>
            <a:r>
              <a:rPr lang="en-US" dirty="0" err="1"/>
              <a:t>Obrázek</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cxnSp>
        <p:nvCxnSpPr>
          <p:cNvPr id="8" name="Straight Connector 7"/>
          <p:cNvCxnSpPr/>
          <p:nvPr userDrawn="1"/>
        </p:nvCxnSpPr>
        <p:spPr>
          <a:xfrm>
            <a:off x="812879" y="11199812"/>
            <a:ext cx="3734515" cy="1588"/>
          </a:xfrm>
          <a:prstGeom prst="line">
            <a:avLst/>
          </a:prstGeom>
          <a:ln w="50800">
            <a:solidFill>
              <a:srgbClr val="40B4E5"/>
            </a:solidFill>
          </a:ln>
        </p:spPr>
        <p:style>
          <a:lnRef idx="2">
            <a:schemeClr val="accent1"/>
          </a:lnRef>
          <a:fillRef idx="0">
            <a:schemeClr val="accent1"/>
          </a:fillRef>
          <a:effectRef idx="1">
            <a:schemeClr val="accent1"/>
          </a:effectRef>
          <a:fontRef idx="minor">
            <a:schemeClr val="tx1"/>
          </a:fontRef>
        </p:style>
      </p:cxnSp>
      <p:sp>
        <p:nvSpPr>
          <p:cNvPr id="9" name="Date Placeholder 3"/>
          <p:cNvSpPr>
            <a:spLocks noGrp="1"/>
          </p:cNvSpPr>
          <p:nvPr>
            <p:ph type="dt" sz="half" idx="10"/>
          </p:nvPr>
        </p:nvSpPr>
        <p:spPr>
          <a:xfrm>
            <a:off x="812880" y="11297236"/>
            <a:ext cx="6553914" cy="648942"/>
          </a:xfrm>
          <a:prstGeom prst="rect">
            <a:avLst/>
          </a:prstGeom>
        </p:spPr>
        <p:txBody>
          <a:bodyPr lIns="0" tIns="0" rIns="0" bIns="0"/>
          <a:lstStyle>
            <a:lvl1pPr>
              <a:defRPr sz="3000" b="1">
                <a:solidFill>
                  <a:srgbClr val="004D7E"/>
                </a:solidFill>
              </a:defRPr>
            </a:lvl1pPr>
          </a:lstStyle>
          <a:p>
            <a:r>
              <a:rPr lang="cs-CZ"/>
              <a:t>informace o činnosti</a:t>
            </a:r>
            <a:endParaRPr lang="en-US" dirty="0"/>
          </a:p>
        </p:txBody>
      </p:sp>
      <p:sp>
        <p:nvSpPr>
          <p:cNvPr id="10" name="Picture Placeholder 2"/>
          <p:cNvSpPr>
            <a:spLocks noGrp="1"/>
          </p:cNvSpPr>
          <p:nvPr>
            <p:ph type="pic" idx="16" hasCustomPrompt="1"/>
          </p:nvPr>
        </p:nvSpPr>
        <p:spPr>
          <a:xfrm>
            <a:off x="0" y="0"/>
            <a:ext cx="16257588" cy="9980612"/>
          </a:xfrm>
          <a:prstGeom prst="rect">
            <a:avLst/>
          </a:prstGeom>
        </p:spPr>
        <p:txBody>
          <a:bodyPr lIns="162544" tIns="81272" rIns="162544" bIns="81272"/>
          <a:lstStyle>
            <a:lvl1pPr marL="0" indent="0">
              <a:buNone/>
              <a:defRPr sz="5700"/>
            </a:lvl1pPr>
            <a:lvl2pPr marL="812719" indent="0">
              <a:buNone/>
              <a:defRPr sz="5000"/>
            </a:lvl2pPr>
            <a:lvl3pPr marL="1625437" indent="0">
              <a:buNone/>
              <a:defRPr sz="4300"/>
            </a:lvl3pPr>
            <a:lvl4pPr marL="2438156" indent="0">
              <a:buNone/>
              <a:defRPr sz="3600"/>
            </a:lvl4pPr>
            <a:lvl5pPr marL="3250875" indent="0">
              <a:buNone/>
              <a:defRPr sz="3600"/>
            </a:lvl5pPr>
            <a:lvl6pPr marL="4063594" indent="0">
              <a:buNone/>
              <a:defRPr sz="3600"/>
            </a:lvl6pPr>
            <a:lvl7pPr marL="4876312" indent="0">
              <a:buNone/>
              <a:defRPr sz="3600"/>
            </a:lvl7pPr>
            <a:lvl8pPr marL="5689031" indent="0">
              <a:buNone/>
              <a:defRPr sz="3600"/>
            </a:lvl8pPr>
            <a:lvl9pPr marL="6501750" indent="0">
              <a:buNone/>
              <a:defRPr sz="3600"/>
            </a:lvl9pPr>
          </a:lstStyle>
          <a:p>
            <a:r>
              <a:rPr lang="en-US" dirty="0" err="1"/>
              <a:t>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powerpoint prezentace-01.png"/>
          <p:cNvPicPr>
            <a:picLocks noChangeAspect="1"/>
          </p:cNvPicPr>
          <p:nvPr userDrawn="1"/>
        </p:nvPicPr>
        <p:blipFill>
          <a:blip r:embed="rId7"/>
          <a:stretch>
            <a:fillRect/>
          </a:stretch>
        </p:blipFill>
        <p:spPr>
          <a:xfrm>
            <a:off x="0" y="1714"/>
            <a:ext cx="16257588" cy="1218539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7" r:id="rId5"/>
  </p:sldLayoutIdLst>
  <p:hf hdr="0" ftr="0" dt="0"/>
  <p:txStyles>
    <p:titleStyle>
      <a:lvl1pPr algn="ctr" defTabSz="812719" rtl="0" eaLnBrk="1" latinLnBrk="0" hangingPunct="1">
        <a:spcBef>
          <a:spcPct val="0"/>
        </a:spcBef>
        <a:buNone/>
        <a:defRPr sz="7800" kern="1200">
          <a:solidFill>
            <a:schemeClr val="tx1"/>
          </a:solidFill>
          <a:latin typeface="+mj-lt"/>
          <a:ea typeface="+mj-ea"/>
          <a:cs typeface="+mj-cs"/>
        </a:defRPr>
      </a:lvl1pPr>
    </p:titleStyle>
    <p:bodyStyle>
      <a:lvl1pPr marL="609539" indent="-609539" algn="l" defTabSz="812719" rtl="0" eaLnBrk="1" latinLnBrk="0" hangingPunct="1">
        <a:spcBef>
          <a:spcPct val="20000"/>
        </a:spcBef>
        <a:buFont typeface="Arial"/>
        <a:buChar char="•"/>
        <a:defRPr sz="5700" kern="1200">
          <a:solidFill>
            <a:schemeClr val="tx1"/>
          </a:solidFill>
          <a:latin typeface="+mn-lt"/>
          <a:ea typeface="+mn-ea"/>
          <a:cs typeface="+mn-cs"/>
        </a:defRPr>
      </a:lvl1pPr>
      <a:lvl2pPr marL="1320668" indent="-507949" algn="l" defTabSz="812719" rtl="0" eaLnBrk="1" latinLnBrk="0" hangingPunct="1">
        <a:spcBef>
          <a:spcPct val="20000"/>
        </a:spcBef>
        <a:buFont typeface="Arial"/>
        <a:buChar char="–"/>
        <a:defRPr sz="5000" kern="1200">
          <a:solidFill>
            <a:schemeClr val="tx1"/>
          </a:solidFill>
          <a:latin typeface="+mn-lt"/>
          <a:ea typeface="+mn-ea"/>
          <a:cs typeface="+mn-cs"/>
        </a:defRPr>
      </a:lvl2pPr>
      <a:lvl3pPr marL="2031797" indent="-406359" algn="l" defTabSz="812719" rtl="0" eaLnBrk="1" latinLnBrk="0" hangingPunct="1">
        <a:spcBef>
          <a:spcPct val="20000"/>
        </a:spcBef>
        <a:buFont typeface="Arial"/>
        <a:buChar char="•"/>
        <a:defRPr sz="4300" kern="1200">
          <a:solidFill>
            <a:schemeClr val="tx1"/>
          </a:solidFill>
          <a:latin typeface="+mn-lt"/>
          <a:ea typeface="+mn-ea"/>
          <a:cs typeface="+mn-cs"/>
        </a:defRPr>
      </a:lvl3pPr>
      <a:lvl4pPr marL="2844516" indent="-406359" algn="l" defTabSz="812719" rtl="0" eaLnBrk="1" latinLnBrk="0" hangingPunct="1">
        <a:spcBef>
          <a:spcPct val="20000"/>
        </a:spcBef>
        <a:buFont typeface="Arial"/>
        <a:buChar char="–"/>
        <a:defRPr sz="3600" kern="1200">
          <a:solidFill>
            <a:schemeClr val="tx1"/>
          </a:solidFill>
          <a:latin typeface="+mn-lt"/>
          <a:ea typeface="+mn-ea"/>
          <a:cs typeface="+mn-cs"/>
        </a:defRPr>
      </a:lvl4pPr>
      <a:lvl5pPr marL="3657234" indent="-406359" algn="l" defTabSz="812719" rtl="0" eaLnBrk="1" latinLnBrk="0" hangingPunct="1">
        <a:spcBef>
          <a:spcPct val="20000"/>
        </a:spcBef>
        <a:buFont typeface="Arial"/>
        <a:buChar char="»"/>
        <a:defRPr sz="3600" kern="1200">
          <a:solidFill>
            <a:schemeClr val="tx1"/>
          </a:solidFill>
          <a:latin typeface="+mn-lt"/>
          <a:ea typeface="+mn-ea"/>
          <a:cs typeface="+mn-cs"/>
        </a:defRPr>
      </a:lvl5pPr>
      <a:lvl6pPr marL="4469953" indent="-406359" algn="l" defTabSz="812719" rtl="0" eaLnBrk="1" latinLnBrk="0" hangingPunct="1">
        <a:spcBef>
          <a:spcPct val="20000"/>
        </a:spcBef>
        <a:buFont typeface="Arial"/>
        <a:buChar char="•"/>
        <a:defRPr sz="3600" kern="1200">
          <a:solidFill>
            <a:schemeClr val="tx1"/>
          </a:solidFill>
          <a:latin typeface="+mn-lt"/>
          <a:ea typeface="+mn-ea"/>
          <a:cs typeface="+mn-cs"/>
        </a:defRPr>
      </a:lvl6pPr>
      <a:lvl7pPr marL="5282672" indent="-406359" algn="l" defTabSz="812719" rtl="0" eaLnBrk="1" latinLnBrk="0" hangingPunct="1">
        <a:spcBef>
          <a:spcPct val="20000"/>
        </a:spcBef>
        <a:buFont typeface="Arial"/>
        <a:buChar char="•"/>
        <a:defRPr sz="3600" kern="1200">
          <a:solidFill>
            <a:schemeClr val="tx1"/>
          </a:solidFill>
          <a:latin typeface="+mn-lt"/>
          <a:ea typeface="+mn-ea"/>
          <a:cs typeface="+mn-cs"/>
        </a:defRPr>
      </a:lvl7pPr>
      <a:lvl8pPr marL="6095390" indent="-406359" algn="l" defTabSz="812719" rtl="0" eaLnBrk="1" latinLnBrk="0" hangingPunct="1">
        <a:spcBef>
          <a:spcPct val="20000"/>
        </a:spcBef>
        <a:buFont typeface="Arial"/>
        <a:buChar char="•"/>
        <a:defRPr sz="3600" kern="1200">
          <a:solidFill>
            <a:schemeClr val="tx1"/>
          </a:solidFill>
          <a:latin typeface="+mn-lt"/>
          <a:ea typeface="+mn-ea"/>
          <a:cs typeface="+mn-cs"/>
        </a:defRPr>
      </a:lvl8pPr>
      <a:lvl9pPr marL="6908109" indent="-406359" algn="l" defTabSz="812719" rtl="0" eaLnBrk="1" latinLnBrk="0" hangingPunct="1">
        <a:spcBef>
          <a:spcPct val="20000"/>
        </a:spcBef>
        <a:buFont typeface="Arial"/>
        <a:buChar char="•"/>
        <a:defRPr sz="3600" kern="1200">
          <a:solidFill>
            <a:schemeClr val="tx1"/>
          </a:solidFill>
          <a:latin typeface="+mn-lt"/>
          <a:ea typeface="+mn-ea"/>
          <a:cs typeface="+mn-cs"/>
        </a:defRPr>
      </a:lvl9pPr>
    </p:bodyStyle>
    <p:otherStyle>
      <a:defPPr>
        <a:defRPr lang="en-US"/>
      </a:defPPr>
      <a:lvl1pPr marL="0" algn="l" defTabSz="812719" rtl="0" eaLnBrk="1" latinLnBrk="0" hangingPunct="1">
        <a:defRPr sz="3200" kern="1200">
          <a:solidFill>
            <a:schemeClr val="tx1"/>
          </a:solidFill>
          <a:latin typeface="+mn-lt"/>
          <a:ea typeface="+mn-ea"/>
          <a:cs typeface="+mn-cs"/>
        </a:defRPr>
      </a:lvl1pPr>
      <a:lvl2pPr marL="812719" algn="l" defTabSz="812719" rtl="0" eaLnBrk="1" latinLnBrk="0" hangingPunct="1">
        <a:defRPr sz="3200" kern="1200">
          <a:solidFill>
            <a:schemeClr val="tx1"/>
          </a:solidFill>
          <a:latin typeface="+mn-lt"/>
          <a:ea typeface="+mn-ea"/>
          <a:cs typeface="+mn-cs"/>
        </a:defRPr>
      </a:lvl2pPr>
      <a:lvl3pPr marL="1625437" algn="l" defTabSz="812719" rtl="0" eaLnBrk="1" latinLnBrk="0" hangingPunct="1">
        <a:defRPr sz="3200" kern="1200">
          <a:solidFill>
            <a:schemeClr val="tx1"/>
          </a:solidFill>
          <a:latin typeface="+mn-lt"/>
          <a:ea typeface="+mn-ea"/>
          <a:cs typeface="+mn-cs"/>
        </a:defRPr>
      </a:lvl3pPr>
      <a:lvl4pPr marL="2438156" algn="l" defTabSz="812719" rtl="0" eaLnBrk="1" latinLnBrk="0" hangingPunct="1">
        <a:defRPr sz="3200" kern="1200">
          <a:solidFill>
            <a:schemeClr val="tx1"/>
          </a:solidFill>
          <a:latin typeface="+mn-lt"/>
          <a:ea typeface="+mn-ea"/>
          <a:cs typeface="+mn-cs"/>
        </a:defRPr>
      </a:lvl4pPr>
      <a:lvl5pPr marL="3250875" algn="l" defTabSz="812719" rtl="0" eaLnBrk="1" latinLnBrk="0" hangingPunct="1">
        <a:defRPr sz="3200" kern="1200">
          <a:solidFill>
            <a:schemeClr val="tx1"/>
          </a:solidFill>
          <a:latin typeface="+mn-lt"/>
          <a:ea typeface="+mn-ea"/>
          <a:cs typeface="+mn-cs"/>
        </a:defRPr>
      </a:lvl5pPr>
      <a:lvl6pPr marL="4063594" algn="l" defTabSz="812719" rtl="0" eaLnBrk="1" latinLnBrk="0" hangingPunct="1">
        <a:defRPr sz="3200" kern="1200">
          <a:solidFill>
            <a:schemeClr val="tx1"/>
          </a:solidFill>
          <a:latin typeface="+mn-lt"/>
          <a:ea typeface="+mn-ea"/>
          <a:cs typeface="+mn-cs"/>
        </a:defRPr>
      </a:lvl6pPr>
      <a:lvl7pPr marL="4876312" algn="l" defTabSz="812719" rtl="0" eaLnBrk="1" latinLnBrk="0" hangingPunct="1">
        <a:defRPr sz="3200" kern="1200">
          <a:solidFill>
            <a:schemeClr val="tx1"/>
          </a:solidFill>
          <a:latin typeface="+mn-lt"/>
          <a:ea typeface="+mn-ea"/>
          <a:cs typeface="+mn-cs"/>
        </a:defRPr>
      </a:lvl7pPr>
      <a:lvl8pPr marL="5689031" algn="l" defTabSz="812719" rtl="0" eaLnBrk="1" latinLnBrk="0" hangingPunct="1">
        <a:defRPr sz="3200" kern="1200">
          <a:solidFill>
            <a:schemeClr val="tx1"/>
          </a:solidFill>
          <a:latin typeface="+mn-lt"/>
          <a:ea typeface="+mn-ea"/>
          <a:cs typeface="+mn-cs"/>
        </a:defRPr>
      </a:lvl8pPr>
      <a:lvl9pPr marL="6501750" algn="l" defTabSz="812719"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3958" y="2638028"/>
            <a:ext cx="15049672" cy="3528392"/>
          </a:xfrm>
        </p:spPr>
        <p:txBody>
          <a:bodyPr/>
          <a:lstStyle/>
          <a:p>
            <a:endParaRPr lang="cs-CZ" sz="5500" dirty="0"/>
          </a:p>
          <a:p>
            <a:r>
              <a:rPr lang="cs-CZ" sz="5500" dirty="0"/>
              <a:t>Konference</a:t>
            </a:r>
          </a:p>
          <a:p>
            <a:r>
              <a:rPr lang="cs-CZ" sz="5500" dirty="0"/>
              <a:t> „veřejné zakázky ve zdravotnictví“</a:t>
            </a:r>
          </a:p>
        </p:txBody>
      </p:sp>
      <p:sp>
        <p:nvSpPr>
          <p:cNvPr id="4" name="TextovéPole 3"/>
          <p:cNvSpPr txBox="1"/>
          <p:nvPr/>
        </p:nvSpPr>
        <p:spPr>
          <a:xfrm>
            <a:off x="2836206" y="8989248"/>
            <a:ext cx="10585176" cy="1077218"/>
          </a:xfrm>
          <a:prstGeom prst="rect">
            <a:avLst/>
          </a:prstGeom>
          <a:noFill/>
        </p:spPr>
        <p:txBody>
          <a:bodyPr wrap="square" rtlCol="0">
            <a:spAutoFit/>
          </a:bodyPr>
          <a:lstStyle/>
          <a:p>
            <a:pPr algn="ctr" fontAlgn="base"/>
            <a:r>
              <a:rPr lang="cs-CZ" dirty="0">
                <a:solidFill>
                  <a:schemeClr val="tx2"/>
                </a:solidFill>
              </a:rPr>
              <a:t>doc. JUDr. PhDr. Petr Mlsna, Ph.D.</a:t>
            </a:r>
          </a:p>
          <a:p>
            <a:pPr algn="ctr"/>
            <a:r>
              <a:rPr lang="cs-CZ" dirty="0">
                <a:solidFill>
                  <a:schemeClr val="tx2"/>
                </a:solidFill>
              </a:rPr>
              <a:t>předseda Úřadu pro ochranu hospodářské soutěže</a:t>
            </a:r>
          </a:p>
        </p:txBody>
      </p:sp>
      <p:sp>
        <p:nvSpPr>
          <p:cNvPr id="5" name="TextovéPole 4"/>
          <p:cNvSpPr txBox="1"/>
          <p:nvPr/>
        </p:nvSpPr>
        <p:spPr>
          <a:xfrm>
            <a:off x="1792090" y="5563061"/>
            <a:ext cx="12961440" cy="1446550"/>
          </a:xfrm>
          <a:prstGeom prst="rect">
            <a:avLst/>
          </a:prstGeom>
          <a:noFill/>
        </p:spPr>
        <p:txBody>
          <a:bodyPr wrap="square" rtlCol="0">
            <a:spAutoFit/>
          </a:bodyPr>
          <a:lstStyle/>
          <a:p>
            <a:pPr algn="ctr"/>
            <a:endParaRPr lang="cs-CZ" sz="4400" b="1" dirty="0">
              <a:solidFill>
                <a:schemeClr val="tx2"/>
              </a:solidFill>
            </a:endParaRPr>
          </a:p>
          <a:p>
            <a:pPr algn="ctr"/>
            <a:endParaRPr lang="cs-CZ" sz="4400"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a:extLst>
              <a:ext uri="{FF2B5EF4-FFF2-40B4-BE49-F238E27FC236}">
                <a16:creationId xmlns:a16="http://schemas.microsoft.com/office/drawing/2014/main" id="{9D009150-CB25-4858-93DC-72F98965D41E}"/>
              </a:ext>
            </a:extLst>
          </p:cNvPr>
          <p:cNvSpPr>
            <a:spLocks noGrp="1"/>
          </p:cNvSpPr>
          <p:nvPr>
            <p:ph type="subTitle" idx="1"/>
          </p:nvPr>
        </p:nvSpPr>
        <p:spPr>
          <a:xfrm>
            <a:off x="812880" y="549796"/>
            <a:ext cx="14631829" cy="1080120"/>
          </a:xfrm>
        </p:spPr>
        <p:txBody>
          <a:bodyPr/>
          <a:lstStyle/>
          <a:p>
            <a:pPr algn="ctr"/>
            <a:r>
              <a:rPr lang="cs-CZ" dirty="0"/>
              <a:t>Rozhodovací praxe ÚOHS</a:t>
            </a:r>
          </a:p>
        </p:txBody>
      </p:sp>
      <p:sp>
        <p:nvSpPr>
          <p:cNvPr id="3" name="Zástupný symbol pro obsah 2">
            <a:extLst>
              <a:ext uri="{FF2B5EF4-FFF2-40B4-BE49-F238E27FC236}">
                <a16:creationId xmlns:a16="http://schemas.microsoft.com/office/drawing/2014/main" id="{98CE175F-C969-4C9A-B148-FC673C1EBCB5}"/>
              </a:ext>
            </a:extLst>
          </p:cNvPr>
          <p:cNvSpPr>
            <a:spLocks noGrp="1"/>
          </p:cNvSpPr>
          <p:nvPr>
            <p:ph sz="half" idx="13"/>
          </p:nvPr>
        </p:nvSpPr>
        <p:spPr>
          <a:xfrm>
            <a:off x="812879" y="1773932"/>
            <a:ext cx="14631830" cy="9114189"/>
          </a:xfrm>
        </p:spPr>
        <p:txBody>
          <a:bodyPr/>
          <a:lstStyle/>
          <a:p>
            <a:pPr marL="0" indent="0" fontAlgn="base">
              <a:buNone/>
            </a:pPr>
            <a:r>
              <a:rPr lang="cs-CZ" sz="2600" u="sng" dirty="0"/>
              <a:t>Příklad z činnosti ÚOHS: S0341/2020 (14. 5. 2021) po R0220/2020 </a:t>
            </a:r>
            <a:r>
              <a:rPr lang="cs-CZ" sz="2600" b="0" dirty="0"/>
              <a:t>– záložní zdroj energie</a:t>
            </a:r>
          </a:p>
          <a:p>
            <a:pPr marL="0" indent="0" algn="just" fontAlgn="base">
              <a:lnSpc>
                <a:spcPct val="80000"/>
              </a:lnSpc>
              <a:buNone/>
              <a:defRPr/>
            </a:pPr>
            <a:endParaRPr lang="cs-CZ" sz="3200" b="0" dirty="0"/>
          </a:p>
          <a:p>
            <a:pPr marL="0" indent="0" algn="just">
              <a:buNone/>
            </a:pPr>
            <a:r>
              <a:rPr lang="cs-CZ" sz="3200" b="0" dirty="0"/>
              <a:t>K tvrzeným </a:t>
            </a:r>
            <a:r>
              <a:rPr lang="cs-CZ" sz="3200" dirty="0"/>
              <a:t>technickým důvodům</a:t>
            </a:r>
            <a:r>
              <a:rPr lang="cs-CZ" sz="3200" b="0" dirty="0"/>
              <a:t> pro použití </a:t>
            </a:r>
            <a:r>
              <a:rPr lang="cs-CZ" sz="3200" b="0" dirty="0" err="1"/>
              <a:t>jednoložiskového</a:t>
            </a:r>
            <a:r>
              <a:rPr lang="cs-CZ" sz="3200" b="0" dirty="0"/>
              <a:t> alternátoru z</a:t>
            </a:r>
            <a:r>
              <a:rPr lang="cs-CZ" dirty="0"/>
              <a:t> </a:t>
            </a:r>
            <a:r>
              <a:rPr lang="cs-CZ" sz="3200" b="0" dirty="0"/>
              <a:t>průzkum vyplynulo</a:t>
            </a:r>
          </a:p>
          <a:p>
            <a:pPr algn="just">
              <a:buClr>
                <a:schemeClr val="tx1"/>
              </a:buClr>
              <a:buFont typeface="Wingdings" panose="05000000000000000000" pitchFamily="2" charset="2"/>
              <a:buChar char="§"/>
            </a:pPr>
            <a:r>
              <a:rPr lang="cs-CZ" sz="3200" b="0" dirty="0"/>
              <a:t>nepotvrzena vyšší životnost ložiska </a:t>
            </a:r>
            <a:r>
              <a:rPr lang="cs-CZ" sz="3200" b="0" dirty="0" err="1"/>
              <a:t>jednoložiskového</a:t>
            </a:r>
            <a:r>
              <a:rPr lang="cs-CZ" sz="3200" b="0" dirty="0"/>
              <a:t> alternátoru</a:t>
            </a:r>
          </a:p>
          <a:p>
            <a:pPr algn="just">
              <a:buClr>
                <a:schemeClr val="tx1"/>
              </a:buClr>
              <a:buFont typeface="Wingdings" panose="05000000000000000000" pitchFamily="2" charset="2"/>
              <a:buChar char="§"/>
            </a:pPr>
            <a:r>
              <a:rPr lang="cs-CZ" sz="3200" b="0" dirty="0"/>
              <a:t>jedno/</a:t>
            </a:r>
            <a:r>
              <a:rPr lang="cs-CZ" sz="3200" b="0" dirty="0" err="1"/>
              <a:t>dvouložiskový</a:t>
            </a:r>
            <a:r>
              <a:rPr lang="cs-CZ" sz="3200" b="0" dirty="0"/>
              <a:t> alternátor nemá vliv na spolehlivost a bezpečnost dodávek el. energie</a:t>
            </a:r>
          </a:p>
          <a:p>
            <a:pPr algn="just">
              <a:buClr>
                <a:schemeClr val="tx1"/>
              </a:buClr>
              <a:buFont typeface="Wingdings" panose="05000000000000000000" pitchFamily="2" charset="2"/>
              <a:buChar char="§"/>
            </a:pPr>
            <a:r>
              <a:rPr lang="cs-CZ" sz="3200" b="0" dirty="0"/>
              <a:t>třecí ztráta může, ale nemusí být u </a:t>
            </a:r>
            <a:r>
              <a:rPr lang="cs-CZ" sz="3200" b="0" dirty="0" err="1"/>
              <a:t>dvouložiskového</a:t>
            </a:r>
            <a:r>
              <a:rPr lang="cs-CZ" sz="3200" b="0" dirty="0"/>
              <a:t> generátoru za ideálních podmínek vyšší</a:t>
            </a:r>
          </a:p>
          <a:p>
            <a:pPr marL="0" indent="0" algn="just">
              <a:buNone/>
            </a:pPr>
            <a:endParaRPr lang="cs-CZ" sz="3200" b="0" dirty="0"/>
          </a:p>
          <a:p>
            <a:pPr marL="0" indent="0" algn="just">
              <a:buNone/>
            </a:pPr>
            <a:r>
              <a:rPr lang="cs-CZ" sz="3200" dirty="0" err="1"/>
              <a:t>Jednoložiskové</a:t>
            </a:r>
            <a:r>
              <a:rPr lang="cs-CZ" sz="3200" dirty="0"/>
              <a:t> konstrukční řešení nepřináší zadavateli přidanou hodnotu, která by ospravedlňovala diskvalifikaci </a:t>
            </a:r>
            <a:r>
              <a:rPr lang="cs-CZ" sz="3200" dirty="0" err="1"/>
              <a:t>dvouložiskového</a:t>
            </a:r>
            <a:r>
              <a:rPr lang="cs-CZ" sz="3200" dirty="0"/>
              <a:t> alternátoru</a:t>
            </a:r>
            <a:r>
              <a:rPr lang="cs-CZ" sz="3200" b="0" dirty="0"/>
              <a:t>.</a:t>
            </a:r>
          </a:p>
          <a:p>
            <a:pPr marL="0" indent="0" algn="just">
              <a:buNone/>
            </a:pPr>
            <a:r>
              <a:rPr lang="cs-CZ" sz="3200" b="0" dirty="0"/>
              <a:t>Z obdržených stanovisek rovněž vyplynulo, že dodavatelé považují požadavek za</a:t>
            </a:r>
            <a:r>
              <a:rPr lang="cs-CZ" dirty="0"/>
              <a:t> </a:t>
            </a:r>
            <a:r>
              <a:rPr lang="cs-CZ" sz="3200" b="0" dirty="0"/>
              <a:t>omezující a ve většině případů nesplnitelný, byl tak zvýhodňován konkrétní dodavatel.</a:t>
            </a:r>
          </a:p>
          <a:p>
            <a:pPr marL="0" indent="0" algn="just">
              <a:buNone/>
            </a:pPr>
            <a:r>
              <a:rPr lang="cs-CZ" sz="3200" b="0" dirty="0"/>
              <a:t>→ Úřad zadávací řízení zrušil z důvodu bezdůvodného omezení hospodářské soutěže.</a:t>
            </a:r>
          </a:p>
        </p:txBody>
      </p:sp>
    </p:spTree>
    <p:extLst>
      <p:ext uri="{BB962C8B-B14F-4D97-AF65-F5344CB8AC3E}">
        <p14:creationId xmlns:p14="http://schemas.microsoft.com/office/powerpoint/2010/main" val="3257331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a:extLst>
              <a:ext uri="{FF2B5EF4-FFF2-40B4-BE49-F238E27FC236}">
                <a16:creationId xmlns:a16="http://schemas.microsoft.com/office/drawing/2014/main" id="{10F93FC6-E605-4EFB-B50F-DBF5799A55CB}"/>
              </a:ext>
            </a:extLst>
          </p:cNvPr>
          <p:cNvSpPr>
            <a:spLocks noGrp="1"/>
          </p:cNvSpPr>
          <p:nvPr>
            <p:ph type="subTitle" idx="1"/>
          </p:nvPr>
        </p:nvSpPr>
        <p:spPr>
          <a:xfrm>
            <a:off x="812880" y="912812"/>
            <a:ext cx="14631829" cy="1077144"/>
          </a:xfrm>
        </p:spPr>
        <p:txBody>
          <a:bodyPr/>
          <a:lstStyle/>
          <a:p>
            <a:pPr algn="ctr"/>
            <a:r>
              <a:rPr lang="cs-CZ" dirty="0"/>
              <a:t>Rozhodovací praxe ÚOHS</a:t>
            </a:r>
          </a:p>
        </p:txBody>
      </p:sp>
      <p:sp>
        <p:nvSpPr>
          <p:cNvPr id="3" name="Zástupný symbol pro obsah 2">
            <a:extLst>
              <a:ext uri="{FF2B5EF4-FFF2-40B4-BE49-F238E27FC236}">
                <a16:creationId xmlns:a16="http://schemas.microsoft.com/office/drawing/2014/main" id="{30548022-9003-418A-B284-D8D4C6D249BB}"/>
              </a:ext>
            </a:extLst>
          </p:cNvPr>
          <p:cNvSpPr>
            <a:spLocks noGrp="1"/>
          </p:cNvSpPr>
          <p:nvPr>
            <p:ph sz="half" idx="13"/>
          </p:nvPr>
        </p:nvSpPr>
        <p:spPr>
          <a:xfrm>
            <a:off x="812879" y="2061964"/>
            <a:ext cx="14746945" cy="8826157"/>
          </a:xfrm>
        </p:spPr>
        <p:txBody>
          <a:bodyPr/>
          <a:lstStyle/>
          <a:p>
            <a:pPr marL="0" indent="0">
              <a:buNone/>
            </a:pPr>
            <a:r>
              <a:rPr lang="cs-CZ" sz="3200" u="sng" dirty="0"/>
              <a:t>Příklad z činnosti ÚOHS: S0444/2020, potvrzeno R0058/2021 </a:t>
            </a:r>
            <a:r>
              <a:rPr lang="cs-CZ" sz="3200" b="0" dirty="0"/>
              <a:t>– lůžka a stolky</a:t>
            </a:r>
            <a:endParaRPr lang="cs-CZ" sz="3200" dirty="0"/>
          </a:p>
          <a:p>
            <a:pPr marL="0" indent="0" algn="just" fontAlgn="base">
              <a:lnSpc>
                <a:spcPct val="80000"/>
              </a:lnSpc>
              <a:buNone/>
              <a:defRPr/>
            </a:pPr>
            <a:endParaRPr lang="cs-CZ" sz="3200" dirty="0"/>
          </a:p>
          <a:p>
            <a:pPr marL="0" indent="0" algn="just" fontAlgn="base">
              <a:lnSpc>
                <a:spcPct val="80000"/>
              </a:lnSpc>
              <a:buNone/>
              <a:defRPr/>
            </a:pPr>
            <a:r>
              <a:rPr lang="cs-CZ" sz="3200" dirty="0"/>
              <a:t>Zadavatel</a:t>
            </a:r>
            <a:r>
              <a:rPr lang="cs-CZ" sz="3200" b="0" dirty="0"/>
              <a:t> (nemocnice) </a:t>
            </a:r>
            <a:r>
              <a:rPr lang="cs-CZ" sz="3200" dirty="0"/>
              <a:t>poptával</a:t>
            </a:r>
            <a:r>
              <a:rPr lang="cs-CZ" sz="3200" b="0" dirty="0"/>
              <a:t> dodávku nemocničních lůžek a stolků</a:t>
            </a:r>
            <a:endParaRPr lang="cs-CZ" sz="3200" dirty="0">
              <a:solidFill>
                <a:srgbClr val="00002C"/>
              </a:solidFill>
            </a:endParaRPr>
          </a:p>
          <a:p>
            <a:pPr marL="0" indent="0" algn="just" fontAlgn="base">
              <a:buNone/>
            </a:pPr>
            <a:r>
              <a:rPr lang="cs-CZ" sz="3200" b="0" dirty="0"/>
              <a:t>Zadavatel požadoval dodání několika typů nemocničních lůžek mj. s následujícími požadavky:</a:t>
            </a:r>
          </a:p>
          <a:p>
            <a:pPr marL="0" indent="0" algn="just" fontAlgn="base">
              <a:buNone/>
            </a:pPr>
            <a:endParaRPr lang="cs-CZ" sz="2650" b="0" dirty="0"/>
          </a:p>
          <a:p>
            <a:pPr fontAlgn="base">
              <a:buClr>
                <a:schemeClr val="tx1"/>
              </a:buClr>
              <a:buFont typeface="Wingdings" panose="05000000000000000000" pitchFamily="2" charset="2"/>
              <a:buChar char="§"/>
            </a:pPr>
            <a:r>
              <a:rPr lang="cs-CZ" sz="2400" b="0" i="1" dirty="0"/>
              <a:t>typ I. – vnější rozměr lůžka maximálně 225 x 105 cm, rozměr ložné plochy minimálně 200 x 87 cm integrované spustitelné plastové postranice min. na 2/3 lůžka s funkcí tlumeného spuštění a dostatečnou ochranou pacienta před pádem či zaklíněním dle platných norem</a:t>
            </a:r>
          </a:p>
          <a:p>
            <a:pPr fontAlgn="base">
              <a:buClr>
                <a:schemeClr val="tx1"/>
              </a:buClr>
            </a:pPr>
            <a:r>
              <a:rPr lang="cs-CZ" sz="2400" b="0" i="1" dirty="0"/>
              <a:t>typ II. – hliníkové dělené postranice </a:t>
            </a:r>
            <a:r>
              <a:rPr lang="cs-CZ" sz="2400" b="0" i="1" dirty="0" err="1"/>
              <a:t>aretovatelné</a:t>
            </a:r>
            <a:r>
              <a:rPr lang="cs-CZ" sz="2400" b="0" i="1" dirty="0"/>
              <a:t> ve 3 výškách, v žádné pozici nepřesahující vnější rozměr lůžka; kolečka s centrálním ovládáním brzd (ne dvojitá), průměr minimálně 125 mm</a:t>
            </a:r>
          </a:p>
          <a:p>
            <a:pPr fontAlgn="base">
              <a:buClr>
                <a:schemeClr val="tx1"/>
              </a:buClr>
            </a:pPr>
            <a:r>
              <a:rPr lang="cs-CZ" sz="2400" b="0" i="1" dirty="0"/>
              <a:t>typ III – vnější rozměr lůžka maximálně 225 x 105 cm, rozměr ložné plochy minimálně 200 x 87 cm</a:t>
            </a:r>
          </a:p>
          <a:p>
            <a:pPr fontAlgn="base">
              <a:buClr>
                <a:schemeClr val="tx1"/>
              </a:buClr>
            </a:pPr>
            <a:r>
              <a:rPr lang="cs-CZ" sz="2400" b="0" i="1" dirty="0"/>
              <a:t>typ IV – vnější rozměr lůžka maximálně 219 x 105 cm, rozměr ložné plochy minimálně 87 x 200 cm</a:t>
            </a:r>
          </a:p>
          <a:p>
            <a:pPr marL="197100" lvl="1" indent="0" algn="just" fontAlgn="base">
              <a:buNone/>
            </a:pPr>
            <a:endParaRPr lang="cs-CZ" sz="2650" i="1" dirty="0"/>
          </a:p>
          <a:p>
            <a:pPr marL="0" indent="0" algn="just">
              <a:buNone/>
            </a:pPr>
            <a:r>
              <a:rPr lang="cs-CZ" sz="3200" dirty="0"/>
              <a:t>Podle navrhovatele</a:t>
            </a:r>
            <a:r>
              <a:rPr lang="cs-CZ" sz="3200" b="0" dirty="0"/>
              <a:t> bylo mj. zřejmé, že výše uvedené </a:t>
            </a:r>
            <a:r>
              <a:rPr lang="cs-CZ" sz="3200" dirty="0"/>
              <a:t>technické požadavky jsou nepřiměřené, diskriminační, netransparentně stanovené, vylučující hospodářskou soutěž a jsou nepřímým odkazem na konkrétního dodavatele</a:t>
            </a:r>
            <a:endParaRPr lang="cs-CZ" sz="3200" b="0" dirty="0"/>
          </a:p>
          <a:p>
            <a:pPr marL="0" indent="0">
              <a:buNone/>
            </a:pPr>
            <a:endParaRPr lang="cs-CZ" b="0" dirty="0"/>
          </a:p>
        </p:txBody>
      </p:sp>
    </p:spTree>
    <p:extLst>
      <p:ext uri="{BB962C8B-B14F-4D97-AF65-F5344CB8AC3E}">
        <p14:creationId xmlns:p14="http://schemas.microsoft.com/office/powerpoint/2010/main" val="2394128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a:extLst>
              <a:ext uri="{FF2B5EF4-FFF2-40B4-BE49-F238E27FC236}">
                <a16:creationId xmlns:a16="http://schemas.microsoft.com/office/drawing/2014/main" id="{A827CCE3-25A6-430B-96DE-AC6606D77B1B}"/>
              </a:ext>
            </a:extLst>
          </p:cNvPr>
          <p:cNvSpPr>
            <a:spLocks noGrp="1"/>
          </p:cNvSpPr>
          <p:nvPr>
            <p:ph type="subTitle" idx="1"/>
          </p:nvPr>
        </p:nvSpPr>
        <p:spPr/>
        <p:txBody>
          <a:bodyPr/>
          <a:lstStyle/>
          <a:p>
            <a:pPr algn="ctr"/>
            <a:r>
              <a:rPr lang="cs-CZ" dirty="0"/>
              <a:t>Rozhodovací praxe ÚOHS</a:t>
            </a:r>
          </a:p>
        </p:txBody>
      </p:sp>
      <p:sp>
        <p:nvSpPr>
          <p:cNvPr id="3" name="Zástupný symbol pro obsah 2">
            <a:extLst>
              <a:ext uri="{FF2B5EF4-FFF2-40B4-BE49-F238E27FC236}">
                <a16:creationId xmlns:a16="http://schemas.microsoft.com/office/drawing/2014/main" id="{7C386D67-A95F-4022-B690-DBA9C3A76CF5}"/>
              </a:ext>
            </a:extLst>
          </p:cNvPr>
          <p:cNvSpPr>
            <a:spLocks noGrp="1"/>
          </p:cNvSpPr>
          <p:nvPr>
            <p:ph sz="half" idx="13"/>
          </p:nvPr>
        </p:nvSpPr>
        <p:spPr/>
        <p:txBody>
          <a:bodyPr/>
          <a:lstStyle/>
          <a:p>
            <a:pPr marL="0" indent="0">
              <a:buNone/>
            </a:pPr>
            <a:r>
              <a:rPr lang="cs-CZ" sz="2800" u="sng" dirty="0"/>
              <a:t>Příklad z činnosti ÚOHS: S0444/2020, potvrzeno R0058/2021 </a:t>
            </a:r>
            <a:r>
              <a:rPr lang="cs-CZ" sz="2800" b="0" dirty="0"/>
              <a:t>– lůžka a stolky</a:t>
            </a:r>
            <a:endParaRPr lang="cs-CZ" sz="2800" dirty="0"/>
          </a:p>
          <a:p>
            <a:pPr marL="0" indent="0" algn="just" fontAlgn="base">
              <a:lnSpc>
                <a:spcPct val="80000"/>
              </a:lnSpc>
              <a:buNone/>
              <a:defRPr/>
            </a:pPr>
            <a:endParaRPr lang="cs-CZ" sz="2800" dirty="0"/>
          </a:p>
          <a:p>
            <a:pPr marL="0" indent="0" algn="just" fontAlgn="base">
              <a:lnSpc>
                <a:spcPct val="80000"/>
              </a:lnSpc>
              <a:buNone/>
              <a:defRPr/>
            </a:pPr>
            <a:r>
              <a:rPr lang="cs-CZ" sz="2800" dirty="0"/>
              <a:t>Zadavatel své požadavky odůvodnil následovně</a:t>
            </a:r>
          </a:p>
          <a:p>
            <a:pPr algn="just">
              <a:buClr>
                <a:schemeClr val="tx1"/>
              </a:buClr>
            </a:pPr>
            <a:r>
              <a:rPr lang="cs-CZ" sz="2800" dirty="0"/>
              <a:t>maximální rozměry </a:t>
            </a:r>
            <a:r>
              <a:rPr lang="cs-CZ" sz="2800" b="0" i="1" dirty="0"/>
              <a:t>–</a:t>
            </a:r>
            <a:r>
              <a:rPr lang="cs-CZ" sz="2800" b="0" dirty="0"/>
              <a:t> provoz nemocnice a potřeba zajištění nutného a bezproblémového průjezdu dveřmi a možnost používání ve výtazích v areálu nemocnice, umožnění manipulace a pohyb po areálech nemocnic, ve kterých mají být lůžka využívána</a:t>
            </a:r>
          </a:p>
          <a:p>
            <a:pPr algn="just">
              <a:buClr>
                <a:schemeClr val="tx1"/>
              </a:buClr>
            </a:pPr>
            <a:r>
              <a:rPr lang="cs-CZ" sz="2800" dirty="0"/>
              <a:t>minimální ložná plocha </a:t>
            </a:r>
            <a:r>
              <a:rPr lang="cs-CZ" sz="2800" b="0" i="1" dirty="0"/>
              <a:t>–</a:t>
            </a:r>
            <a:r>
              <a:rPr lang="cs-CZ" sz="2800" b="0" dirty="0"/>
              <a:t> nárůst stále rozměrnějších a těžších pacientů</a:t>
            </a:r>
          </a:p>
          <a:p>
            <a:pPr algn="just">
              <a:buClr>
                <a:schemeClr val="tx1"/>
              </a:buClr>
            </a:pPr>
            <a:r>
              <a:rPr lang="cs-CZ" sz="2800" dirty="0"/>
              <a:t>plastová postranice </a:t>
            </a:r>
            <a:r>
              <a:rPr lang="cs-CZ" sz="2800" b="0" i="1" dirty="0"/>
              <a:t>–</a:t>
            </a:r>
            <a:r>
              <a:rPr lang="cs-CZ" sz="2800" b="0" dirty="0"/>
              <a:t> kompaktní tvar znemožňující zaklesnutí končetin, eliminace pohyblivých spojení, snadnější dezinfekce, větší variabilita (lze spustit jen jedna část postranice, při manipulaci pacient chráněn druhou částí postranice), nedochází ke snížení bezpečnosti v poloze </a:t>
            </a:r>
            <a:r>
              <a:rPr lang="cs-CZ" sz="2800" b="0" dirty="0" err="1"/>
              <a:t>kardio</a:t>
            </a:r>
            <a:r>
              <a:rPr lang="cs-CZ" sz="2800" b="0" dirty="0"/>
              <a:t> křesla, tlumené spuštění</a:t>
            </a:r>
          </a:p>
          <a:p>
            <a:pPr algn="just">
              <a:buClr>
                <a:schemeClr val="tx1"/>
              </a:buClr>
            </a:pPr>
            <a:r>
              <a:rPr lang="cs-CZ" sz="2800" dirty="0"/>
              <a:t>dělené hliníkové postranice </a:t>
            </a:r>
            <a:r>
              <a:rPr lang="cs-CZ" sz="2800" b="0" i="1" dirty="0"/>
              <a:t>–</a:t>
            </a:r>
            <a:r>
              <a:rPr lang="cs-CZ" sz="2800" b="0" dirty="0"/>
              <a:t> zajištění lepší mobility a větší samostatnosti pacientů bez</a:t>
            </a:r>
            <a:r>
              <a:rPr lang="cs-CZ" dirty="0"/>
              <a:t> </a:t>
            </a:r>
            <a:r>
              <a:rPr lang="cs-CZ" sz="2800" b="0" dirty="0"/>
              <a:t>nutné asistence zdravotnického personálu, jehož přítomnosti je pak možné využít při jiných úkonech, kde je jejich účast skutečně nezbytná</a:t>
            </a:r>
          </a:p>
          <a:p>
            <a:pPr algn="just">
              <a:buClr>
                <a:schemeClr val="tx1"/>
              </a:buClr>
            </a:pPr>
            <a:r>
              <a:rPr lang="cs-CZ" sz="2800" dirty="0"/>
              <a:t>jednoduchá kolečka </a:t>
            </a:r>
            <a:r>
              <a:rPr lang="cs-CZ" sz="2800" b="0" i="1" dirty="0"/>
              <a:t>–</a:t>
            </a:r>
            <a:r>
              <a:rPr lang="cs-CZ" sz="2800" b="0" dirty="0"/>
              <a:t> dvojitá kolečka se zanášejí nečistotami a neumožňují plynulý pohyb po venkovním terénu, dotčené nemocnice, kam jsou lůžka pořizována, jsou pavilonového typu, tedy často je přejížděno po venku mezi jednotlivými budovami</a:t>
            </a:r>
            <a:endParaRPr lang="cs-CZ" sz="2800" dirty="0"/>
          </a:p>
        </p:txBody>
      </p:sp>
    </p:spTree>
    <p:extLst>
      <p:ext uri="{BB962C8B-B14F-4D97-AF65-F5344CB8AC3E}">
        <p14:creationId xmlns:p14="http://schemas.microsoft.com/office/powerpoint/2010/main" val="218351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a:extLst>
              <a:ext uri="{FF2B5EF4-FFF2-40B4-BE49-F238E27FC236}">
                <a16:creationId xmlns:a16="http://schemas.microsoft.com/office/drawing/2014/main" id="{79D3BE2C-56B8-4CFB-9494-C70AA2F494D3}"/>
              </a:ext>
            </a:extLst>
          </p:cNvPr>
          <p:cNvSpPr>
            <a:spLocks noGrp="1"/>
          </p:cNvSpPr>
          <p:nvPr>
            <p:ph type="subTitle" idx="1"/>
          </p:nvPr>
        </p:nvSpPr>
        <p:spPr/>
        <p:txBody>
          <a:bodyPr/>
          <a:lstStyle/>
          <a:p>
            <a:pPr algn="ctr"/>
            <a:r>
              <a:rPr lang="cs-CZ" dirty="0"/>
              <a:t>Rozhodovací praxe ÚOHS</a:t>
            </a:r>
          </a:p>
        </p:txBody>
      </p:sp>
      <p:sp>
        <p:nvSpPr>
          <p:cNvPr id="3" name="Zástupný symbol pro obsah 2">
            <a:extLst>
              <a:ext uri="{FF2B5EF4-FFF2-40B4-BE49-F238E27FC236}">
                <a16:creationId xmlns:a16="http://schemas.microsoft.com/office/drawing/2014/main" id="{C47FFF62-EE73-4F42-9A70-99D864785A01}"/>
              </a:ext>
            </a:extLst>
          </p:cNvPr>
          <p:cNvSpPr>
            <a:spLocks noGrp="1"/>
          </p:cNvSpPr>
          <p:nvPr>
            <p:ph sz="half" idx="13"/>
          </p:nvPr>
        </p:nvSpPr>
        <p:spPr/>
        <p:txBody>
          <a:bodyPr/>
          <a:lstStyle/>
          <a:p>
            <a:pPr marL="0" indent="0">
              <a:buNone/>
            </a:pPr>
            <a:r>
              <a:rPr lang="cs-CZ" sz="3200" u="sng" dirty="0"/>
              <a:t>Příklad z činnosti ÚOHS: S0444/2020, potvrzeno R0058/2021 </a:t>
            </a:r>
            <a:r>
              <a:rPr lang="cs-CZ" sz="3200" b="0" dirty="0"/>
              <a:t>– lůžka a stolky</a:t>
            </a:r>
          </a:p>
          <a:p>
            <a:pPr marL="0" indent="0">
              <a:buNone/>
            </a:pPr>
            <a:endParaRPr lang="cs-CZ" sz="3200" b="0" dirty="0"/>
          </a:p>
          <a:p>
            <a:pPr marL="0" indent="0" algn="just">
              <a:buNone/>
            </a:pPr>
            <a:r>
              <a:rPr lang="cs-CZ" sz="3200" dirty="0"/>
              <a:t>→ 	Úřad návrh (kobercový nálet) zamítl</a:t>
            </a:r>
          </a:p>
          <a:p>
            <a:pPr marL="0" indent="0" algn="just">
              <a:buNone/>
            </a:pPr>
            <a:endParaRPr lang="cs-CZ" sz="3200" b="0" dirty="0"/>
          </a:p>
          <a:p>
            <a:pPr marL="0" indent="0">
              <a:buNone/>
            </a:pPr>
            <a:r>
              <a:rPr lang="cs-CZ" sz="3200" b="0" dirty="0"/>
              <a:t>Úřad posoudil navrhovatelem napadané </a:t>
            </a:r>
            <a:r>
              <a:rPr lang="cs-CZ" sz="3200" dirty="0"/>
              <a:t>technické požadavky za</a:t>
            </a:r>
            <a:r>
              <a:rPr lang="cs-CZ" dirty="0"/>
              <a:t> </a:t>
            </a:r>
            <a:r>
              <a:rPr lang="cs-CZ" sz="3200" dirty="0"/>
              <a:t>objektivně a logicky odůvodněné, tj. souladné se zákonem</a:t>
            </a:r>
            <a:r>
              <a:rPr lang="cs-CZ" sz="3200" b="0" dirty="0"/>
              <a:t>. Byť skutečně mohlo dojít k omezení hospodářské soutěže, tak nelze přisvědčit argumentaci, že by tyto podmínky byly stanoveny bezdůvodně.</a:t>
            </a:r>
          </a:p>
          <a:p>
            <a:pPr marL="0" indent="0" algn="just">
              <a:buNone/>
            </a:pPr>
            <a:endParaRPr lang="cs-CZ" sz="3200" b="0" dirty="0"/>
          </a:p>
          <a:p>
            <a:pPr marL="0" indent="0" algn="just">
              <a:buNone/>
            </a:pPr>
            <a:r>
              <a:rPr lang="cs-CZ" sz="3200" b="0" dirty="0"/>
              <a:t>Nelze zaměňovat </a:t>
            </a:r>
            <a:r>
              <a:rPr lang="cs-CZ" sz="3200" dirty="0"/>
              <a:t>omezení hospodářské soutěže v souladu se zákonem</a:t>
            </a:r>
            <a:r>
              <a:rPr lang="cs-CZ" sz="3200" b="0" dirty="0"/>
              <a:t> a diskriminaci.</a:t>
            </a:r>
          </a:p>
          <a:p>
            <a:pPr marL="0" indent="0" algn="just">
              <a:buNone/>
            </a:pPr>
            <a:endParaRPr lang="cs-CZ" sz="3200" b="0" dirty="0"/>
          </a:p>
          <a:p>
            <a:pPr marL="0" indent="0" algn="just">
              <a:buNone/>
            </a:pPr>
            <a:r>
              <a:rPr lang="cs-CZ" sz="3200" b="0" dirty="0"/>
              <a:t>Nad uvedené bylo </a:t>
            </a:r>
            <a:r>
              <a:rPr lang="cs-CZ" sz="3200" dirty="0"/>
              <a:t>průzkumem trhu prokázáno, že napadané technické požadavky nejsou odkazem na konkrétního výrobce/výrobek</a:t>
            </a:r>
            <a:r>
              <a:rPr lang="cs-CZ" sz="3200" b="0" dirty="0"/>
              <a:t>, neboť uvedené parametry splňuje vícero dodavatelů, resp. výrobců.</a:t>
            </a:r>
          </a:p>
          <a:p>
            <a:pPr marL="0" indent="0" algn="just">
              <a:buNone/>
            </a:pPr>
            <a:endParaRPr lang="cs-CZ" sz="3200" dirty="0"/>
          </a:p>
          <a:p>
            <a:pPr marL="0" indent="0">
              <a:buNone/>
            </a:pPr>
            <a:endParaRPr lang="cs-CZ" dirty="0"/>
          </a:p>
        </p:txBody>
      </p:sp>
    </p:spTree>
    <p:extLst>
      <p:ext uri="{BB962C8B-B14F-4D97-AF65-F5344CB8AC3E}">
        <p14:creationId xmlns:p14="http://schemas.microsoft.com/office/powerpoint/2010/main" val="3585703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a:extLst>
              <a:ext uri="{FF2B5EF4-FFF2-40B4-BE49-F238E27FC236}">
                <a16:creationId xmlns:a16="http://schemas.microsoft.com/office/drawing/2014/main" id="{C973BD26-745A-43CE-B183-81B4349A6E45}"/>
              </a:ext>
            </a:extLst>
          </p:cNvPr>
          <p:cNvSpPr>
            <a:spLocks noGrp="1"/>
          </p:cNvSpPr>
          <p:nvPr>
            <p:ph type="subTitle" idx="1"/>
          </p:nvPr>
        </p:nvSpPr>
        <p:spPr>
          <a:xfrm>
            <a:off x="812880" y="912812"/>
            <a:ext cx="14631829" cy="1005136"/>
          </a:xfrm>
        </p:spPr>
        <p:txBody>
          <a:bodyPr/>
          <a:lstStyle/>
          <a:p>
            <a:pPr algn="ctr"/>
            <a:r>
              <a:rPr lang="cs-CZ" sz="4400" dirty="0"/>
              <a:t>Rozhodovací praxe ÚOHS</a:t>
            </a:r>
          </a:p>
          <a:p>
            <a:endParaRPr lang="cs-CZ" dirty="0"/>
          </a:p>
        </p:txBody>
      </p:sp>
      <p:sp>
        <p:nvSpPr>
          <p:cNvPr id="3" name="Zástupný symbol pro obsah 2">
            <a:extLst>
              <a:ext uri="{FF2B5EF4-FFF2-40B4-BE49-F238E27FC236}">
                <a16:creationId xmlns:a16="http://schemas.microsoft.com/office/drawing/2014/main" id="{5ABDC8C8-D1FA-43D7-A6F6-57B00B9797C6}"/>
              </a:ext>
            </a:extLst>
          </p:cNvPr>
          <p:cNvSpPr>
            <a:spLocks noGrp="1"/>
          </p:cNvSpPr>
          <p:nvPr>
            <p:ph sz="half" idx="13"/>
          </p:nvPr>
        </p:nvSpPr>
        <p:spPr>
          <a:xfrm>
            <a:off x="812879" y="2360612"/>
            <a:ext cx="14631830" cy="8527509"/>
          </a:xfrm>
        </p:spPr>
        <p:txBody>
          <a:bodyPr/>
          <a:lstStyle/>
          <a:p>
            <a:endParaRPr lang="cs-CZ" sz="2600" dirty="0"/>
          </a:p>
          <a:p>
            <a:pPr marL="0" indent="0" algn="just">
              <a:buNone/>
            </a:pPr>
            <a:r>
              <a:rPr lang="cs-CZ" sz="2800" u="sng" dirty="0"/>
              <a:t>Příklad z činnosti ÚOHS: S0317/2018 (31. 3. 2020) po R 0223/2018 </a:t>
            </a:r>
            <a:r>
              <a:rPr lang="cs-CZ" sz="2800" b="0" dirty="0"/>
              <a:t>– informační systém</a:t>
            </a:r>
          </a:p>
          <a:p>
            <a:pPr algn="just"/>
            <a:endParaRPr lang="cs-CZ" sz="2800" dirty="0"/>
          </a:p>
          <a:p>
            <a:pPr marL="0" indent="0" algn="just" fontAlgn="base">
              <a:lnSpc>
                <a:spcPct val="80000"/>
              </a:lnSpc>
              <a:buNone/>
              <a:defRPr/>
            </a:pPr>
            <a:r>
              <a:rPr lang="cs-CZ" sz="3200" dirty="0"/>
              <a:t>Zadavatel</a:t>
            </a:r>
            <a:r>
              <a:rPr lang="cs-CZ" sz="3200" b="0" dirty="0"/>
              <a:t> poptával nemocniční informační systém (NIS), kdy k prokázání technické kvalifikace mj. požadoval doložit seznam významných dodávek poskytnutých za poslední 3 roky před zahájením zadávacího řízení, kdy jednou z požadovaných referenčních zakázek měli dodavatelé prokázat realizaci </a:t>
            </a:r>
            <a:r>
              <a:rPr lang="cs-CZ" sz="3200" b="0" dirty="0" err="1"/>
              <a:t>NISu</a:t>
            </a:r>
            <a:r>
              <a:rPr lang="cs-CZ" sz="3200" b="0" dirty="0"/>
              <a:t> v nemocnici čítající více než 600 lůžek.</a:t>
            </a:r>
          </a:p>
          <a:p>
            <a:pPr marL="0" indent="0" algn="just" fontAlgn="base">
              <a:lnSpc>
                <a:spcPct val="80000"/>
              </a:lnSpc>
              <a:buNone/>
              <a:defRPr/>
            </a:pPr>
            <a:endParaRPr lang="cs-CZ" sz="1500" dirty="0">
              <a:solidFill>
                <a:srgbClr val="00002C"/>
              </a:solidFill>
            </a:endParaRPr>
          </a:p>
          <a:p>
            <a:pPr marL="197100" lvl="1" indent="0" algn="just" fontAlgn="base">
              <a:buNone/>
            </a:pPr>
            <a:endParaRPr lang="cs-CZ" sz="3200" i="1" dirty="0"/>
          </a:p>
          <a:p>
            <a:pPr marL="0" indent="0" fontAlgn="base">
              <a:lnSpc>
                <a:spcPct val="80000"/>
              </a:lnSpc>
              <a:buNone/>
              <a:defRPr/>
            </a:pPr>
            <a:r>
              <a:rPr lang="cs-CZ" sz="3200" b="0" dirty="0"/>
              <a:t>V uvedené věci bylo </a:t>
            </a:r>
            <a:r>
              <a:rPr lang="cs-CZ" sz="3200" dirty="0"/>
              <a:t>nutno posoudit </a:t>
            </a:r>
            <a:r>
              <a:rPr lang="cs-CZ" sz="3200" b="0" dirty="0"/>
              <a:t>i to</a:t>
            </a:r>
          </a:p>
          <a:p>
            <a:pPr lvl="1" fontAlgn="base">
              <a:lnSpc>
                <a:spcPct val="80000"/>
              </a:lnSpc>
              <a:buFont typeface="Wingdings" panose="05000000000000000000" pitchFamily="2" charset="2"/>
              <a:buChar char="Ø"/>
              <a:defRPr/>
            </a:pPr>
            <a:r>
              <a:rPr lang="cs-CZ" sz="3200" dirty="0"/>
              <a:t>zda je pro  vývoj, dodání a servis specifikovaného nemocničního informačního systému (tj. pro plnění veřejné zakázky) </a:t>
            </a:r>
            <a:r>
              <a:rPr lang="cs-CZ" sz="3200" b="1" dirty="0"/>
              <a:t>rozhodný údaj o počtu lůžek</a:t>
            </a:r>
            <a:r>
              <a:rPr lang="cs-CZ" sz="3200" dirty="0"/>
              <a:t>? </a:t>
            </a:r>
          </a:p>
          <a:p>
            <a:pPr lvl="1" fontAlgn="base">
              <a:lnSpc>
                <a:spcPct val="80000"/>
              </a:lnSpc>
              <a:buFont typeface="Wingdings" panose="05000000000000000000" pitchFamily="2" charset="2"/>
              <a:buChar char="Ø"/>
              <a:defRPr/>
            </a:pPr>
            <a:endParaRPr lang="cs-CZ" sz="3200" dirty="0"/>
          </a:p>
          <a:p>
            <a:pPr marL="812719" lvl="1" indent="0" fontAlgn="base">
              <a:lnSpc>
                <a:spcPct val="80000"/>
              </a:lnSpc>
              <a:buNone/>
              <a:defRPr/>
            </a:pPr>
            <a:r>
              <a:rPr lang="cs-CZ" sz="3200" dirty="0"/>
              <a:t>Úřad prováděl jednak šetření na trhu, jednak za účelem zodpovězení mj. předmětné otázky oslovil znalce.</a:t>
            </a:r>
          </a:p>
          <a:p>
            <a:pPr lvl="1" fontAlgn="base">
              <a:lnSpc>
                <a:spcPct val="80000"/>
              </a:lnSpc>
              <a:buFont typeface="Wingdings" panose="05000000000000000000" pitchFamily="2" charset="2"/>
              <a:buChar char="Ø"/>
              <a:defRPr/>
            </a:pPr>
            <a:endParaRPr lang="cs-CZ" sz="3200" dirty="0"/>
          </a:p>
          <a:p>
            <a:endParaRPr lang="cs-CZ" dirty="0"/>
          </a:p>
        </p:txBody>
      </p:sp>
    </p:spTree>
    <p:extLst>
      <p:ext uri="{BB962C8B-B14F-4D97-AF65-F5344CB8AC3E}">
        <p14:creationId xmlns:p14="http://schemas.microsoft.com/office/powerpoint/2010/main" val="3158288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a:extLst>
              <a:ext uri="{FF2B5EF4-FFF2-40B4-BE49-F238E27FC236}">
                <a16:creationId xmlns:a16="http://schemas.microsoft.com/office/drawing/2014/main" id="{B0CD402D-741C-4354-9863-8E10D90FDE9D}"/>
              </a:ext>
            </a:extLst>
          </p:cNvPr>
          <p:cNvSpPr>
            <a:spLocks noGrp="1"/>
          </p:cNvSpPr>
          <p:nvPr>
            <p:ph type="subTitle" idx="1"/>
          </p:nvPr>
        </p:nvSpPr>
        <p:spPr/>
        <p:txBody>
          <a:bodyPr/>
          <a:lstStyle/>
          <a:p>
            <a:pPr algn="ctr"/>
            <a:r>
              <a:rPr lang="cs-CZ" sz="4400" dirty="0"/>
              <a:t>Rozhodovací praxe ÚOHS</a:t>
            </a:r>
          </a:p>
          <a:p>
            <a:endParaRPr lang="cs-CZ" dirty="0"/>
          </a:p>
        </p:txBody>
      </p:sp>
      <p:sp>
        <p:nvSpPr>
          <p:cNvPr id="3" name="Zástupný symbol pro obsah 2">
            <a:extLst>
              <a:ext uri="{FF2B5EF4-FFF2-40B4-BE49-F238E27FC236}">
                <a16:creationId xmlns:a16="http://schemas.microsoft.com/office/drawing/2014/main" id="{E79828CE-B1B9-4BA3-A92D-4FEA59A6113C}"/>
              </a:ext>
            </a:extLst>
          </p:cNvPr>
          <p:cNvSpPr>
            <a:spLocks noGrp="1"/>
          </p:cNvSpPr>
          <p:nvPr>
            <p:ph sz="half" idx="13"/>
          </p:nvPr>
        </p:nvSpPr>
        <p:spPr>
          <a:xfrm>
            <a:off x="812879" y="1845940"/>
            <a:ext cx="14631830" cy="9042181"/>
          </a:xfrm>
        </p:spPr>
        <p:txBody>
          <a:bodyPr/>
          <a:lstStyle/>
          <a:p>
            <a:pPr marL="0" indent="0" fontAlgn="base">
              <a:buNone/>
            </a:pPr>
            <a:r>
              <a:rPr lang="cs-CZ" sz="2800" u="sng" dirty="0"/>
              <a:t>Příklad z činnosti ÚOHS: S0317/2018 (31. 3. 2020) po R 0223/2018 </a:t>
            </a:r>
            <a:r>
              <a:rPr lang="cs-CZ" sz="2800" b="0" dirty="0"/>
              <a:t>– informační systém</a:t>
            </a:r>
          </a:p>
          <a:p>
            <a:pPr marL="0" indent="0" algn="just" fontAlgn="base">
              <a:lnSpc>
                <a:spcPct val="80000"/>
              </a:lnSpc>
              <a:buNone/>
              <a:defRPr/>
            </a:pPr>
            <a:endParaRPr lang="cs-CZ" sz="2800" b="0" dirty="0"/>
          </a:p>
          <a:p>
            <a:pPr marL="0" indent="0" algn="just" fontAlgn="base">
              <a:lnSpc>
                <a:spcPct val="80000"/>
              </a:lnSpc>
              <a:buNone/>
              <a:defRPr/>
            </a:pPr>
            <a:endParaRPr lang="cs-CZ" sz="1100" dirty="0">
              <a:solidFill>
                <a:prstClr val="black"/>
              </a:solidFill>
            </a:endParaRPr>
          </a:p>
          <a:p>
            <a:pPr marL="0" indent="0" algn="just" fontAlgn="base">
              <a:lnSpc>
                <a:spcPct val="80000"/>
              </a:lnSpc>
              <a:buNone/>
              <a:defRPr/>
            </a:pPr>
            <a:r>
              <a:rPr lang="cs-CZ" sz="2800" b="0" dirty="0"/>
              <a:t>Ze </a:t>
            </a:r>
            <a:r>
              <a:rPr lang="cs-CZ" sz="2800" dirty="0"/>
              <a:t>znaleckého</a:t>
            </a:r>
            <a:r>
              <a:rPr lang="cs-CZ" sz="2800" b="0" dirty="0"/>
              <a:t> zkoumání k této části návrhu vyplynulo:</a:t>
            </a:r>
          </a:p>
          <a:p>
            <a:pPr marL="0" indent="0" algn="just" fontAlgn="base">
              <a:buNone/>
            </a:pPr>
            <a:endParaRPr lang="cs-CZ" sz="2800" b="0" i="1" dirty="0"/>
          </a:p>
          <a:p>
            <a:pPr marL="0" indent="0" algn="just" fontAlgn="base">
              <a:buNone/>
            </a:pPr>
            <a:r>
              <a:rPr lang="cs-CZ" sz="3200" b="0" i="1" dirty="0"/>
              <a:t>„V rámci šetření </a:t>
            </a:r>
            <a:r>
              <a:rPr lang="cs-CZ" sz="3200" i="1" dirty="0"/>
              <a:t>nebyl prokázán prostý vztah mezi počtem lůžek a vlivem na vývoj/dodávku/servis</a:t>
            </a:r>
            <a:r>
              <a:rPr lang="cs-CZ" sz="3200" b="0" i="1" dirty="0"/>
              <a:t>, neboť tyto činnosti nesouvisí přímo s počtem lůžek, ale jak bylo uvedeno výše, s objemem dat, požadovanou rychlostí, strukturou databáze, počtem záznamů, počtem uživatelů, počtem lokalit a mnoha dalšími parametry. </a:t>
            </a:r>
            <a:r>
              <a:rPr lang="cs-CZ" sz="3200" i="1" dirty="0"/>
              <a:t>Počet lůžek sám o sobě, bez informací o typu oddělení na které patří, kolik se na nich vystřídá pacientů, zda jsou připojeny na IS, jaké informace se o nich evidují..., nemůže nijak činnosti vývoje/servisu či dodávky ovlivnit</a:t>
            </a:r>
            <a:r>
              <a:rPr lang="cs-CZ" sz="3200" b="0" i="1" dirty="0"/>
              <a:t>. V rámci šetření, nebyla nalezena ani legislativní omezení, která by na základě parametru 600 lůžek nějakým způsobem omezovala dodavatele či mu určovala nějaké speciální činností, které by při menším počtu lůžek neměl.</a:t>
            </a:r>
            <a:r>
              <a:rPr lang="cs-CZ" sz="3200" b="0" dirty="0"/>
              <a:t> </a:t>
            </a:r>
            <a:r>
              <a:rPr lang="cs-CZ" sz="3200" b="0" i="1" dirty="0"/>
              <a:t>Význam tak může být pouze pro představu o velikosti nemocnice, agendách s tím spojených apod. nicméně tuto představu si dokáže potenciální dodavatel udělat lépe na základě kritérií kladených na IS.“ </a:t>
            </a:r>
            <a:endParaRPr lang="cs-CZ" sz="3200" b="0" dirty="0"/>
          </a:p>
          <a:p>
            <a:pPr fontAlgn="base">
              <a:lnSpc>
                <a:spcPct val="80000"/>
              </a:lnSpc>
              <a:defRPr/>
            </a:pPr>
            <a:endParaRPr lang="cs-CZ" sz="2000" b="0" dirty="0"/>
          </a:p>
          <a:p>
            <a:endParaRPr lang="cs-CZ" dirty="0"/>
          </a:p>
        </p:txBody>
      </p:sp>
    </p:spTree>
    <p:extLst>
      <p:ext uri="{BB962C8B-B14F-4D97-AF65-F5344CB8AC3E}">
        <p14:creationId xmlns:p14="http://schemas.microsoft.com/office/powerpoint/2010/main" val="1494875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a:extLst>
              <a:ext uri="{FF2B5EF4-FFF2-40B4-BE49-F238E27FC236}">
                <a16:creationId xmlns:a16="http://schemas.microsoft.com/office/drawing/2014/main" id="{3AA3E929-0DFB-4F6E-BCFD-1AD6B40F9297}"/>
              </a:ext>
            </a:extLst>
          </p:cNvPr>
          <p:cNvSpPr>
            <a:spLocks noGrp="1"/>
          </p:cNvSpPr>
          <p:nvPr>
            <p:ph type="subTitle" idx="1"/>
          </p:nvPr>
        </p:nvSpPr>
        <p:spPr/>
        <p:txBody>
          <a:bodyPr/>
          <a:lstStyle/>
          <a:p>
            <a:pPr algn="ctr"/>
            <a:r>
              <a:rPr lang="cs-CZ" sz="4400" dirty="0"/>
              <a:t>Rozhodovací praxe ÚOHS</a:t>
            </a:r>
          </a:p>
          <a:p>
            <a:endParaRPr lang="cs-CZ" dirty="0"/>
          </a:p>
        </p:txBody>
      </p:sp>
      <p:sp>
        <p:nvSpPr>
          <p:cNvPr id="3" name="Zástupný symbol pro obsah 2">
            <a:extLst>
              <a:ext uri="{FF2B5EF4-FFF2-40B4-BE49-F238E27FC236}">
                <a16:creationId xmlns:a16="http://schemas.microsoft.com/office/drawing/2014/main" id="{EB07C187-B6EE-41A1-B98F-35596FD541F6}"/>
              </a:ext>
            </a:extLst>
          </p:cNvPr>
          <p:cNvSpPr>
            <a:spLocks noGrp="1"/>
          </p:cNvSpPr>
          <p:nvPr>
            <p:ph sz="half" idx="13"/>
          </p:nvPr>
        </p:nvSpPr>
        <p:spPr/>
        <p:txBody>
          <a:bodyPr/>
          <a:lstStyle/>
          <a:p>
            <a:pPr marL="0" indent="0" fontAlgn="base">
              <a:lnSpc>
                <a:spcPct val="60000"/>
              </a:lnSpc>
              <a:buNone/>
              <a:defRPr/>
            </a:pPr>
            <a:endParaRPr lang="cs-CZ" sz="2000" b="0" dirty="0"/>
          </a:p>
          <a:p>
            <a:pPr marL="0" indent="0" fontAlgn="base">
              <a:lnSpc>
                <a:spcPct val="60000"/>
              </a:lnSpc>
              <a:buNone/>
              <a:defRPr/>
            </a:pPr>
            <a:r>
              <a:rPr lang="cs-CZ" sz="2800" u="sng" dirty="0"/>
              <a:t>Příklad z činnosti ÚOHS: S0317/2018 (31. 3. 2020) po R 0223/2018 </a:t>
            </a:r>
            <a:r>
              <a:rPr lang="cs-CZ" sz="2800" b="0" dirty="0"/>
              <a:t>– informační systém</a:t>
            </a:r>
          </a:p>
          <a:p>
            <a:pPr marL="0" indent="0" fontAlgn="base">
              <a:lnSpc>
                <a:spcPct val="60000"/>
              </a:lnSpc>
              <a:buNone/>
              <a:defRPr/>
            </a:pPr>
            <a:endParaRPr lang="cs-CZ" sz="2800" b="0" dirty="0"/>
          </a:p>
          <a:p>
            <a:pPr marL="0" indent="0" fontAlgn="base">
              <a:lnSpc>
                <a:spcPct val="60000"/>
              </a:lnSpc>
              <a:buNone/>
              <a:defRPr/>
            </a:pPr>
            <a:endParaRPr lang="cs-CZ" sz="2800" b="0" dirty="0"/>
          </a:p>
          <a:p>
            <a:pPr marL="0" indent="0" fontAlgn="base">
              <a:lnSpc>
                <a:spcPct val="60000"/>
              </a:lnSpc>
              <a:buNone/>
              <a:defRPr/>
            </a:pPr>
            <a:r>
              <a:rPr lang="cs-CZ" sz="2800" i="1" dirty="0"/>
              <a:t> </a:t>
            </a:r>
            <a:r>
              <a:rPr lang="cs-CZ" sz="2800" dirty="0"/>
              <a:t>→ Úřad zadávací řízení zrušil a k danému kritériu technické kvalifikace uvedl mj., že:</a:t>
            </a:r>
          </a:p>
          <a:p>
            <a:pPr marL="0" indent="0" algn="just" fontAlgn="base">
              <a:lnSpc>
                <a:spcPct val="80000"/>
              </a:lnSpc>
              <a:buNone/>
              <a:defRPr/>
            </a:pPr>
            <a:endParaRPr lang="cs-CZ" sz="2800" b="0" i="1" dirty="0"/>
          </a:p>
          <a:p>
            <a:pPr marL="0" indent="0" algn="just" fontAlgn="base">
              <a:buClrTx/>
              <a:buNone/>
              <a:defRPr/>
            </a:pPr>
            <a:r>
              <a:rPr lang="cs-CZ" sz="2800" i="1" dirty="0"/>
              <a:t>Není přiměřené předmětu veřejné zakázky, když při samotném plnění předmětu veřejné zakázky pouhý počet lůžek bez dalšího nehraje žádnou roli. </a:t>
            </a:r>
            <a:r>
              <a:rPr lang="cs-CZ" sz="2800" b="0" i="1" dirty="0"/>
              <a:t>Jinými slovy uvedený </a:t>
            </a:r>
            <a:r>
              <a:rPr lang="cs-CZ" sz="2800" i="1" dirty="0"/>
              <a:t>požadavek na počet lůžek bez dalšího</a:t>
            </a:r>
            <a:r>
              <a:rPr lang="cs-CZ" sz="2800" b="0" i="1" dirty="0"/>
              <a:t>, který je obsažen v daném kritériu technické kvalifikace, </a:t>
            </a:r>
            <a:r>
              <a:rPr lang="cs-CZ" sz="2800" i="1" dirty="0"/>
              <a:t>nemá žádnou vypovídací hodnotu ohledně schopnosti potenciálních dodavatelů plnit veřejnou zakázku</a:t>
            </a:r>
            <a:r>
              <a:rPr lang="cs-CZ" sz="2800" b="0" i="1" dirty="0"/>
              <a:t>. </a:t>
            </a:r>
          </a:p>
          <a:p>
            <a:pPr marL="0" indent="0" algn="just" fontAlgn="base">
              <a:buNone/>
              <a:defRPr/>
            </a:pPr>
            <a:endParaRPr lang="cs-CZ" sz="2800" b="0" i="1" dirty="0"/>
          </a:p>
          <a:p>
            <a:pPr marL="0" indent="0" algn="just" fontAlgn="base">
              <a:buClrTx/>
              <a:buNone/>
              <a:defRPr/>
            </a:pPr>
            <a:r>
              <a:rPr lang="cs-CZ" sz="2800" i="1" dirty="0"/>
              <a:t>Je</a:t>
            </a:r>
            <a:r>
              <a:rPr lang="cs-CZ" sz="2800" b="0" i="1" dirty="0"/>
              <a:t> tak nejenom </a:t>
            </a:r>
            <a:r>
              <a:rPr lang="cs-CZ" sz="2800" i="1" dirty="0"/>
              <a:t>zjevně nepřiměřené předmětu veřejné zakázky, ale zároveň i diskriminační, když bezdůvodně omezuje vstup na daný trh potenciálním dodavatelům veřejné zakázky</a:t>
            </a:r>
            <a:r>
              <a:rPr lang="cs-CZ" sz="2800" b="0" i="1" dirty="0"/>
              <a:t>, kteří by byli schopni veřejnou zakázku plnit, nicméně nejsou schopni prokázat uvedený počet lůžek, který je ovšem, jak Úřad vyvodil v předcházejících bodech odůvodnění tohoto rozhodnutí, bez dalších specifikací naprosto bezvýznamný z hlediska prokázání schopnosti potenciálních dodavatelů plnit veřejnou zakázku.“</a:t>
            </a:r>
          </a:p>
          <a:p>
            <a:pPr marL="0" indent="0" algn="just" fontAlgn="base">
              <a:lnSpc>
                <a:spcPct val="80000"/>
              </a:lnSpc>
              <a:buNone/>
              <a:defRPr/>
            </a:pPr>
            <a:endParaRPr lang="cs-CZ" sz="2000" b="0" i="1" dirty="0"/>
          </a:p>
          <a:p>
            <a:endParaRPr lang="cs-CZ" dirty="0"/>
          </a:p>
        </p:txBody>
      </p:sp>
    </p:spTree>
    <p:extLst>
      <p:ext uri="{BB962C8B-B14F-4D97-AF65-F5344CB8AC3E}">
        <p14:creationId xmlns:p14="http://schemas.microsoft.com/office/powerpoint/2010/main" val="2650352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819172" y="2630388"/>
            <a:ext cx="14631829" cy="1663824"/>
          </a:xfrm>
        </p:spPr>
        <p:txBody>
          <a:bodyPr/>
          <a:lstStyle/>
          <a:p>
            <a:pPr algn="ctr"/>
            <a:r>
              <a:rPr lang="cs-CZ" sz="8800" dirty="0"/>
              <a:t>Děkuji Vám za pozornost.</a:t>
            </a:r>
            <a:endParaRPr lang="cs-CZ" sz="3200" b="0" dirty="0"/>
          </a:p>
          <a:p>
            <a:pPr algn="ctr"/>
            <a:endParaRPr lang="cs-CZ" sz="3200" b="0" dirty="0"/>
          </a:p>
          <a:p>
            <a:pPr algn="ctr"/>
            <a:endParaRPr lang="cs-CZ" sz="3200" b="0" i="1" dirty="0"/>
          </a:p>
          <a:p>
            <a:pPr algn="ctr"/>
            <a:endParaRPr lang="cs-CZ" sz="3200" b="0" i="1" dirty="0"/>
          </a:p>
          <a:p>
            <a:pPr algn="ctr"/>
            <a:endParaRPr lang="cs-CZ" sz="3200" b="0" i="1" dirty="0"/>
          </a:p>
          <a:p>
            <a:pPr algn="ctr"/>
            <a:endParaRPr lang="cs-CZ" sz="3200" b="0" i="1" dirty="0"/>
          </a:p>
          <a:p>
            <a:pPr algn="ctr"/>
            <a:endParaRPr lang="cs-CZ" sz="3200" b="0" i="1" dirty="0"/>
          </a:p>
          <a:p>
            <a:pPr algn="r"/>
            <a:endParaRPr lang="cs-CZ" sz="3200" b="0" i="1" dirty="0"/>
          </a:p>
          <a:p>
            <a:pPr algn="r"/>
            <a:r>
              <a:rPr lang="cs-CZ" sz="3200" b="0" i="1" dirty="0"/>
              <a:t>V odpoledním bloku konference bude představena ÚOHS nyní vyvíjená činnost a náhled ve vztahu ke způsobu zajišťování nákupu léků a léčivých přípravků!</a:t>
            </a:r>
          </a:p>
          <a:p>
            <a:pPr algn="ctr"/>
            <a:endParaRPr lang="cs-CZ" sz="3200" b="0" dirty="0"/>
          </a:p>
        </p:txBody>
      </p:sp>
    </p:spTree>
    <p:extLst>
      <p:ext uri="{BB962C8B-B14F-4D97-AF65-F5344CB8AC3E}">
        <p14:creationId xmlns:p14="http://schemas.microsoft.com/office/powerpoint/2010/main" val="1293569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r>
              <a:rPr lang="cs-CZ" dirty="0"/>
              <a:t>Struktura prezentace</a:t>
            </a:r>
          </a:p>
        </p:txBody>
      </p:sp>
      <p:sp>
        <p:nvSpPr>
          <p:cNvPr id="3" name="Zástupný symbol pro obsah 2"/>
          <p:cNvSpPr>
            <a:spLocks noGrp="1"/>
          </p:cNvSpPr>
          <p:nvPr>
            <p:ph sz="half" idx="13"/>
          </p:nvPr>
        </p:nvSpPr>
        <p:spPr>
          <a:xfrm>
            <a:off x="495946" y="2360612"/>
            <a:ext cx="15337703" cy="8527509"/>
          </a:xfrm>
        </p:spPr>
        <p:txBody>
          <a:bodyPr/>
          <a:lstStyle/>
          <a:p>
            <a:pPr>
              <a:lnSpc>
                <a:spcPct val="200000"/>
              </a:lnSpc>
            </a:pPr>
            <a:r>
              <a:rPr lang="cs-CZ" sz="3200" dirty="0">
                <a:solidFill>
                  <a:srgbClr val="40B4E5"/>
                </a:solidFill>
              </a:rPr>
              <a:t>Veřejné zakázky ve zdravotnictví</a:t>
            </a:r>
          </a:p>
          <a:p>
            <a:pPr>
              <a:lnSpc>
                <a:spcPct val="200000"/>
              </a:lnSpc>
            </a:pPr>
            <a:r>
              <a:rPr lang="cs-CZ" sz="3200" dirty="0">
                <a:solidFill>
                  <a:srgbClr val="40B4E5"/>
                </a:solidFill>
              </a:rPr>
              <a:t>Vymezení předmětu veřejné zakázky a kritérií kvalifikace</a:t>
            </a:r>
          </a:p>
          <a:p>
            <a:pPr>
              <a:lnSpc>
                <a:spcPct val="200000"/>
              </a:lnSpc>
            </a:pPr>
            <a:r>
              <a:rPr lang="cs-CZ" sz="3200" dirty="0">
                <a:solidFill>
                  <a:srgbClr val="40B4E5"/>
                </a:solidFill>
              </a:rPr>
              <a:t>Trh jako determinant stanovení zadávacích podmínek</a:t>
            </a:r>
          </a:p>
          <a:p>
            <a:pPr>
              <a:lnSpc>
                <a:spcPct val="200000"/>
              </a:lnSpc>
            </a:pPr>
            <a:r>
              <a:rPr lang="cs-CZ" sz="3200" dirty="0">
                <a:solidFill>
                  <a:srgbClr val="40B4E5"/>
                </a:solidFill>
              </a:rPr>
              <a:t>Rozhodovací praxe</a:t>
            </a:r>
          </a:p>
          <a:p>
            <a:pPr marL="0" indent="0">
              <a:lnSpc>
                <a:spcPct val="150000"/>
              </a:lnSpc>
              <a:buNone/>
            </a:pPr>
            <a:endParaRPr lang="cs-CZ" dirty="0"/>
          </a:p>
        </p:txBody>
      </p:sp>
    </p:spTree>
    <p:extLst>
      <p:ext uri="{BB962C8B-B14F-4D97-AF65-F5344CB8AC3E}">
        <p14:creationId xmlns:p14="http://schemas.microsoft.com/office/powerpoint/2010/main" val="1652922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a:extLst>
              <a:ext uri="{FF2B5EF4-FFF2-40B4-BE49-F238E27FC236}">
                <a16:creationId xmlns:a16="http://schemas.microsoft.com/office/drawing/2014/main" id="{D73BAF83-9FCD-4C57-A20C-2CEBDD0896F5}"/>
              </a:ext>
            </a:extLst>
          </p:cNvPr>
          <p:cNvSpPr>
            <a:spLocks noGrp="1"/>
          </p:cNvSpPr>
          <p:nvPr>
            <p:ph type="subTitle" idx="1"/>
          </p:nvPr>
        </p:nvSpPr>
        <p:spPr/>
        <p:txBody>
          <a:bodyPr/>
          <a:lstStyle/>
          <a:p>
            <a:pPr algn="ctr"/>
            <a:r>
              <a:rPr lang="cs-CZ" dirty="0"/>
              <a:t>Veřejné </a:t>
            </a:r>
            <a:r>
              <a:rPr lang="cs-CZ" sz="4400" dirty="0"/>
              <a:t>zakázky</a:t>
            </a:r>
            <a:r>
              <a:rPr lang="cs-CZ" dirty="0"/>
              <a:t> ve zdravotnictví</a:t>
            </a:r>
          </a:p>
        </p:txBody>
      </p:sp>
      <p:sp>
        <p:nvSpPr>
          <p:cNvPr id="3" name="Zástupný symbol pro obsah 2">
            <a:extLst>
              <a:ext uri="{FF2B5EF4-FFF2-40B4-BE49-F238E27FC236}">
                <a16:creationId xmlns:a16="http://schemas.microsoft.com/office/drawing/2014/main" id="{BA089C37-3BB7-4000-A81E-FA55E037544F}"/>
              </a:ext>
            </a:extLst>
          </p:cNvPr>
          <p:cNvSpPr>
            <a:spLocks noGrp="1"/>
          </p:cNvSpPr>
          <p:nvPr>
            <p:ph sz="half" idx="13"/>
          </p:nvPr>
        </p:nvSpPr>
        <p:spPr>
          <a:xfrm>
            <a:off x="812879" y="2133972"/>
            <a:ext cx="14631830" cy="8754149"/>
          </a:xfrm>
        </p:spPr>
        <p:txBody>
          <a:bodyPr/>
          <a:lstStyle/>
          <a:p>
            <a:pPr marL="0" indent="0" algn="just">
              <a:lnSpc>
                <a:spcPct val="150000"/>
              </a:lnSpc>
              <a:buNone/>
            </a:pPr>
            <a:r>
              <a:rPr lang="cs-CZ" sz="3000" dirty="0">
                <a:solidFill>
                  <a:srgbClr val="004D7E"/>
                </a:solidFill>
              </a:rPr>
              <a:t>Široké spektrum předmětu plnění veřejných zakázek </a:t>
            </a:r>
          </a:p>
          <a:p>
            <a:pPr marL="720000" algn="just">
              <a:lnSpc>
                <a:spcPct val="150000"/>
              </a:lnSpc>
              <a:buFont typeface="Arial" panose="020B0604020202020204" pitchFamily="34" charset="0"/>
              <a:buChar char="•"/>
            </a:pPr>
            <a:r>
              <a:rPr lang="cs-CZ" sz="3000" b="0" dirty="0"/>
              <a:t>veřejné zakázky na </a:t>
            </a:r>
            <a:r>
              <a:rPr lang="cs-CZ" sz="3000" b="0" dirty="0">
                <a:solidFill>
                  <a:srgbClr val="004D7E"/>
                </a:solidFill>
              </a:rPr>
              <a:t>dodávky, služby či stavební práce</a:t>
            </a:r>
          </a:p>
          <a:p>
            <a:pPr marL="720000" algn="just">
              <a:lnSpc>
                <a:spcPct val="150000"/>
              </a:lnSpc>
              <a:buFont typeface="Arial" panose="020B0604020202020204" pitchFamily="34" charset="0"/>
              <a:buChar char="•"/>
            </a:pPr>
            <a:r>
              <a:rPr lang="cs-CZ" sz="3000" b="0" dirty="0"/>
              <a:t>zakázky s </a:t>
            </a:r>
            <a:r>
              <a:rPr lang="cs-CZ" sz="3000" b="0" dirty="0">
                <a:solidFill>
                  <a:srgbClr val="004D7E"/>
                </a:solidFill>
              </a:rPr>
              <a:t>obvyklým předmětem </a:t>
            </a:r>
            <a:r>
              <a:rPr lang="cs-CZ" sz="3000" b="0" dirty="0"/>
              <a:t>plnění </a:t>
            </a:r>
          </a:p>
          <a:p>
            <a:pPr marL="720000">
              <a:lnSpc>
                <a:spcPct val="150000"/>
              </a:lnSpc>
              <a:buFont typeface="Arial" panose="020B0604020202020204" pitchFamily="34" charset="0"/>
              <a:buChar char="•"/>
            </a:pPr>
            <a:r>
              <a:rPr lang="cs-CZ" sz="3000" b="0" dirty="0"/>
              <a:t>zakázky se </a:t>
            </a:r>
            <a:r>
              <a:rPr lang="cs-CZ" sz="3000" b="0" dirty="0">
                <a:solidFill>
                  <a:srgbClr val="004D7E"/>
                </a:solidFill>
              </a:rPr>
              <a:t>specifickým předmětem </a:t>
            </a:r>
            <a:r>
              <a:rPr lang="cs-CZ" sz="3000" b="0" dirty="0"/>
              <a:t>plnění spjatým s poskytováním zdravotnické péče (pořízení léčivých přípravků, dezinfekčních prostředků, zdravotnického materiálu, přístrojů, softwarového a jiného vybavení, speciálních souvisejících služeb, …)</a:t>
            </a:r>
          </a:p>
          <a:p>
            <a:pPr marL="0" indent="0" algn="just">
              <a:lnSpc>
                <a:spcPct val="150000"/>
              </a:lnSpc>
              <a:buNone/>
            </a:pPr>
            <a:r>
              <a:rPr lang="cs-CZ" sz="3000" dirty="0">
                <a:solidFill>
                  <a:srgbClr val="004D7E"/>
                </a:solidFill>
              </a:rPr>
              <a:t>Významná oblast zadávání veřejných zakázek </a:t>
            </a:r>
            <a:r>
              <a:rPr lang="cs-CZ" sz="3000" b="0" dirty="0"/>
              <a:t>– společenský význam, objem, vliv na trh</a:t>
            </a:r>
          </a:p>
          <a:p>
            <a:pPr marL="0" indent="0" algn="just">
              <a:lnSpc>
                <a:spcPct val="150000"/>
              </a:lnSpc>
              <a:buNone/>
            </a:pPr>
            <a:r>
              <a:rPr lang="cs-CZ" sz="3000" dirty="0">
                <a:solidFill>
                  <a:srgbClr val="004D7E"/>
                </a:solidFill>
              </a:rPr>
              <a:t>Specifické otázky a obtíže při zadávání </a:t>
            </a:r>
          </a:p>
          <a:p>
            <a:pPr marL="0" indent="0" algn="just">
              <a:lnSpc>
                <a:spcPct val="150000"/>
              </a:lnSpc>
              <a:buNone/>
            </a:pPr>
            <a:r>
              <a:rPr lang="cs-CZ" sz="3000" dirty="0">
                <a:solidFill>
                  <a:srgbClr val="004D7E"/>
                </a:solidFill>
              </a:rPr>
              <a:t>Prostor pro využití společensky a environmentálně odpovědného zadávání a inovací  </a:t>
            </a:r>
          </a:p>
        </p:txBody>
      </p:sp>
    </p:spTree>
    <p:extLst>
      <p:ext uri="{BB962C8B-B14F-4D97-AF65-F5344CB8AC3E}">
        <p14:creationId xmlns:p14="http://schemas.microsoft.com/office/powerpoint/2010/main" val="2403496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a:extLst>
              <a:ext uri="{FF2B5EF4-FFF2-40B4-BE49-F238E27FC236}">
                <a16:creationId xmlns:a16="http://schemas.microsoft.com/office/drawing/2014/main" id="{70EB7D76-18C1-4204-9710-D8DE2900BE13}"/>
              </a:ext>
            </a:extLst>
          </p:cNvPr>
          <p:cNvSpPr>
            <a:spLocks noGrp="1"/>
          </p:cNvSpPr>
          <p:nvPr>
            <p:ph type="subTitle" idx="1"/>
          </p:nvPr>
        </p:nvSpPr>
        <p:spPr/>
        <p:txBody>
          <a:bodyPr/>
          <a:lstStyle/>
          <a:p>
            <a:pPr algn="ctr"/>
            <a:r>
              <a:rPr lang="cs-CZ" sz="4400" dirty="0"/>
              <a:t>Veřejné zakázky ve zdravotnictví</a:t>
            </a:r>
          </a:p>
          <a:p>
            <a:endParaRPr lang="cs-CZ" dirty="0"/>
          </a:p>
        </p:txBody>
      </p:sp>
      <p:sp>
        <p:nvSpPr>
          <p:cNvPr id="3" name="Zástupný symbol pro obsah 2">
            <a:extLst>
              <a:ext uri="{FF2B5EF4-FFF2-40B4-BE49-F238E27FC236}">
                <a16:creationId xmlns:a16="http://schemas.microsoft.com/office/drawing/2014/main" id="{77DE98F8-5036-44D7-8F05-2A421A713BB9}"/>
              </a:ext>
            </a:extLst>
          </p:cNvPr>
          <p:cNvSpPr>
            <a:spLocks noGrp="1"/>
          </p:cNvSpPr>
          <p:nvPr>
            <p:ph sz="half" idx="13"/>
          </p:nvPr>
        </p:nvSpPr>
        <p:spPr/>
        <p:txBody>
          <a:bodyPr/>
          <a:lstStyle/>
          <a:p>
            <a:pPr marL="0" indent="0">
              <a:lnSpc>
                <a:spcPct val="150000"/>
              </a:lnSpc>
              <a:buNone/>
            </a:pPr>
            <a:r>
              <a:rPr lang="cs-CZ" sz="3200" dirty="0">
                <a:solidFill>
                  <a:srgbClr val="004D7E"/>
                </a:solidFill>
              </a:rPr>
              <a:t>Význam účinné soutěže i v oblasti veřejných zakázek ve zdravotnictví </a:t>
            </a:r>
          </a:p>
          <a:p>
            <a:pPr marL="720000">
              <a:lnSpc>
                <a:spcPct val="150000"/>
              </a:lnSpc>
              <a:buFont typeface="Arial" panose="020B0604020202020204" pitchFamily="34" charset="0"/>
              <a:buChar char="•"/>
            </a:pPr>
            <a:r>
              <a:rPr lang="cs-CZ" sz="3200" b="0" dirty="0">
                <a:solidFill>
                  <a:srgbClr val="004D7E"/>
                </a:solidFill>
              </a:rPr>
              <a:t>účinná a férová soutěž </a:t>
            </a:r>
            <a:r>
              <a:rPr lang="cs-CZ" sz="3200" b="0" dirty="0"/>
              <a:t>jako předpoklad hospodárného vynakládání veřejných prostředků</a:t>
            </a:r>
          </a:p>
          <a:p>
            <a:pPr marL="720000">
              <a:lnSpc>
                <a:spcPct val="150000"/>
              </a:lnSpc>
              <a:buFont typeface="Arial" panose="020B0604020202020204" pitchFamily="34" charset="0"/>
              <a:buChar char="•"/>
            </a:pPr>
            <a:r>
              <a:rPr lang="cs-CZ" sz="3200" b="0" dirty="0">
                <a:solidFill>
                  <a:srgbClr val="004D7E"/>
                </a:solidFill>
              </a:rPr>
              <a:t>získání optimálního požadovaného plnění </a:t>
            </a:r>
            <a:r>
              <a:rPr lang="cs-CZ" sz="3200" b="0" dirty="0"/>
              <a:t>za nejvýhodnějších podmínek při vhodném vymezení předmětu veřejné zakázky a kritérií kvalifikace v souladu se ZZVZ</a:t>
            </a:r>
          </a:p>
          <a:p>
            <a:pPr marL="720000">
              <a:lnSpc>
                <a:spcPct val="150000"/>
              </a:lnSpc>
              <a:buFont typeface="Arial" panose="020B0604020202020204" pitchFamily="34" charset="0"/>
              <a:buChar char="•"/>
            </a:pPr>
            <a:r>
              <a:rPr lang="cs-CZ" sz="3200" b="0" dirty="0"/>
              <a:t>nezbytnost </a:t>
            </a:r>
            <a:r>
              <a:rPr lang="cs-CZ" sz="3200" b="0" dirty="0">
                <a:solidFill>
                  <a:srgbClr val="004D7E"/>
                </a:solidFill>
              </a:rPr>
              <a:t>zohlednit dopad zadávacích podmínek </a:t>
            </a:r>
            <a:r>
              <a:rPr lang="cs-CZ" sz="3200" b="0" dirty="0"/>
              <a:t>na možnost účasti potenciálních dodavatelů </a:t>
            </a:r>
          </a:p>
          <a:p>
            <a:pPr marL="720000">
              <a:lnSpc>
                <a:spcPct val="150000"/>
              </a:lnSpc>
              <a:buFont typeface="Arial" panose="020B0604020202020204" pitchFamily="34" charset="0"/>
              <a:buChar char="•"/>
            </a:pPr>
            <a:r>
              <a:rPr lang="cs-CZ" sz="3200" b="0" dirty="0">
                <a:solidFill>
                  <a:srgbClr val="004D7E"/>
                </a:solidFill>
              </a:rPr>
              <a:t>potenciální dopad bezdůvodné </a:t>
            </a:r>
            <a:r>
              <a:rPr lang="cs-CZ" sz="3200" b="0" dirty="0"/>
              <a:t>(a tedy nezákonné selekce mezi dodavateli) jak na soutěž o konkrétní veřejnou zakázku, tak případně i na dané tržní odvětví</a:t>
            </a:r>
          </a:p>
          <a:p>
            <a:endParaRPr lang="cs-CZ" dirty="0"/>
          </a:p>
          <a:p>
            <a:endParaRPr lang="cs-CZ" dirty="0"/>
          </a:p>
        </p:txBody>
      </p:sp>
    </p:spTree>
    <p:extLst>
      <p:ext uri="{BB962C8B-B14F-4D97-AF65-F5344CB8AC3E}">
        <p14:creationId xmlns:p14="http://schemas.microsoft.com/office/powerpoint/2010/main" val="3223971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a:extLst>
              <a:ext uri="{FF2B5EF4-FFF2-40B4-BE49-F238E27FC236}">
                <a16:creationId xmlns:a16="http://schemas.microsoft.com/office/drawing/2014/main" id="{0F3904F1-65B1-4301-8D2C-B197F1D6C8E1}"/>
              </a:ext>
            </a:extLst>
          </p:cNvPr>
          <p:cNvSpPr>
            <a:spLocks noGrp="1"/>
          </p:cNvSpPr>
          <p:nvPr>
            <p:ph type="subTitle" idx="1"/>
          </p:nvPr>
        </p:nvSpPr>
        <p:spPr>
          <a:xfrm>
            <a:off x="812880" y="621804"/>
            <a:ext cx="14631829" cy="1368152"/>
          </a:xfrm>
        </p:spPr>
        <p:txBody>
          <a:bodyPr/>
          <a:lstStyle/>
          <a:p>
            <a:pPr algn="ctr"/>
            <a:r>
              <a:rPr lang="cs-CZ" sz="4400" dirty="0"/>
              <a:t>Vymezení předmětu veřejné zakázky a kritérií kvalifikace</a:t>
            </a:r>
          </a:p>
          <a:p>
            <a:endParaRPr lang="cs-CZ" dirty="0"/>
          </a:p>
        </p:txBody>
      </p:sp>
      <p:sp>
        <p:nvSpPr>
          <p:cNvPr id="3" name="Zástupný symbol pro obsah 2">
            <a:extLst>
              <a:ext uri="{FF2B5EF4-FFF2-40B4-BE49-F238E27FC236}">
                <a16:creationId xmlns:a16="http://schemas.microsoft.com/office/drawing/2014/main" id="{1A8D4667-74F9-45E0-91E5-832C5F30712A}"/>
              </a:ext>
            </a:extLst>
          </p:cNvPr>
          <p:cNvSpPr>
            <a:spLocks noGrp="1"/>
          </p:cNvSpPr>
          <p:nvPr>
            <p:ph sz="half" idx="13"/>
          </p:nvPr>
        </p:nvSpPr>
        <p:spPr/>
        <p:txBody>
          <a:bodyPr/>
          <a:lstStyle/>
          <a:p>
            <a:pPr marL="0" lvl="0" indent="0" algn="just" fontAlgn="base">
              <a:lnSpc>
                <a:spcPct val="90000"/>
              </a:lnSpc>
              <a:buNone/>
              <a:defRPr/>
            </a:pPr>
            <a:r>
              <a:rPr lang="cs-CZ" sz="2900" dirty="0">
                <a:solidFill>
                  <a:srgbClr val="004D7E"/>
                </a:solidFill>
              </a:rPr>
              <a:t>Popis</a:t>
            </a:r>
            <a:r>
              <a:rPr lang="cs-CZ" sz="2900" b="0" dirty="0"/>
              <a:t> toho, co zadavatel požaduje, musí </a:t>
            </a:r>
            <a:r>
              <a:rPr lang="cs-CZ" sz="2900" dirty="0">
                <a:solidFill>
                  <a:srgbClr val="004D7E"/>
                </a:solidFill>
              </a:rPr>
              <a:t>být jednoznačný, určitý a dostatečný </a:t>
            </a:r>
            <a:r>
              <a:rPr lang="cs-CZ" sz="2900" b="0" dirty="0"/>
              <a:t>(zadavatel musí mít jistotu, že vše, co mu bude nabídnuto a co vyhoví stanoveným podmínkám, je tím, co opravdu chce a potřebuje). </a:t>
            </a:r>
            <a:endParaRPr lang="cs-CZ" sz="2900" b="0" dirty="0">
              <a:solidFill>
                <a:prstClr val="black"/>
              </a:solidFill>
            </a:endParaRPr>
          </a:p>
          <a:p>
            <a:pPr lvl="0" algn="just" fontAlgn="base">
              <a:lnSpc>
                <a:spcPct val="90000"/>
              </a:lnSpc>
              <a:buFont typeface="Courier New" panose="02070309020205020404" pitchFamily="49" charset="0"/>
              <a:buChar char="o"/>
              <a:defRPr/>
            </a:pPr>
            <a:endParaRPr lang="cs-CZ" sz="2900" dirty="0">
              <a:solidFill>
                <a:srgbClr val="004D7E"/>
              </a:solidFill>
            </a:endParaRPr>
          </a:p>
          <a:p>
            <a:pPr marL="0" lvl="0" indent="0" algn="just" fontAlgn="base">
              <a:lnSpc>
                <a:spcPct val="90000"/>
              </a:lnSpc>
              <a:buNone/>
              <a:defRPr/>
            </a:pPr>
            <a:r>
              <a:rPr lang="cs-CZ" sz="2900" dirty="0">
                <a:solidFill>
                  <a:srgbClr val="004D7E"/>
                </a:solidFill>
              </a:rPr>
              <a:t>Nelze </a:t>
            </a:r>
            <a:r>
              <a:rPr lang="cs-CZ" sz="2900" b="0" dirty="0"/>
              <a:t>(až na výjimky) </a:t>
            </a:r>
            <a:r>
              <a:rPr lang="cs-CZ" sz="2900" dirty="0">
                <a:solidFill>
                  <a:srgbClr val="004D7E"/>
                </a:solidFill>
              </a:rPr>
              <a:t>přímo nebo nepřímo odkazovat na konkrétní výrobky a jejich výrobce či služby</a:t>
            </a:r>
            <a:r>
              <a:rPr lang="cs-CZ" sz="2900" b="0" dirty="0"/>
              <a:t>.</a:t>
            </a:r>
          </a:p>
          <a:p>
            <a:pPr lvl="0" algn="just" fontAlgn="base">
              <a:lnSpc>
                <a:spcPct val="90000"/>
              </a:lnSpc>
              <a:buFont typeface="Courier New" panose="02070309020205020404" pitchFamily="49" charset="0"/>
              <a:buChar char="o"/>
              <a:defRPr/>
            </a:pPr>
            <a:endParaRPr lang="cs-CZ" sz="2900" dirty="0">
              <a:solidFill>
                <a:srgbClr val="004D7E"/>
              </a:solidFill>
            </a:endParaRPr>
          </a:p>
          <a:p>
            <a:pPr marL="0" lvl="0" indent="0" algn="just" fontAlgn="base">
              <a:lnSpc>
                <a:spcPct val="90000"/>
              </a:lnSpc>
              <a:buNone/>
              <a:defRPr/>
            </a:pPr>
            <a:r>
              <a:rPr lang="cs-CZ" sz="2900" dirty="0">
                <a:solidFill>
                  <a:srgbClr val="004D7E"/>
                </a:solidFill>
              </a:rPr>
              <a:t>Žádný požadavek </a:t>
            </a:r>
            <a:r>
              <a:rPr lang="cs-CZ" sz="2900" b="0" dirty="0"/>
              <a:t>zadavatele na předmět plnění nebo kvalifikaci </a:t>
            </a:r>
            <a:r>
              <a:rPr lang="cs-CZ" sz="2900" dirty="0">
                <a:solidFill>
                  <a:srgbClr val="004D7E"/>
                </a:solidFill>
              </a:rPr>
              <a:t>nesmí dodavatelům přímo nebo nepřímo zaručovat konkurenční výhodu vytvářet bezdůvodné překážky hospodářské soutěže</a:t>
            </a:r>
            <a:r>
              <a:rPr lang="cs-CZ" sz="2900" b="0" dirty="0"/>
              <a:t>.</a:t>
            </a:r>
          </a:p>
          <a:p>
            <a:pPr marL="0" indent="0" algn="just" fontAlgn="base">
              <a:lnSpc>
                <a:spcPct val="90000"/>
              </a:lnSpc>
              <a:buNone/>
              <a:defRPr/>
            </a:pPr>
            <a:endParaRPr lang="cs-CZ" sz="2900" b="0" dirty="0"/>
          </a:p>
          <a:p>
            <a:pPr marL="0" indent="0" algn="just" fontAlgn="base">
              <a:lnSpc>
                <a:spcPct val="90000"/>
              </a:lnSpc>
              <a:buNone/>
              <a:defRPr/>
            </a:pPr>
            <a:r>
              <a:rPr lang="cs-CZ" sz="2900" dirty="0">
                <a:solidFill>
                  <a:srgbClr val="004D7E"/>
                </a:solidFill>
              </a:rPr>
              <a:t>Čím lépe bude zadavatel připraven (čím aktivnější bude), tím rychleji svůj postup </a:t>
            </a:r>
            <a:r>
              <a:rPr lang="cs-CZ" sz="2900" b="0" dirty="0"/>
              <a:t>(pokud bude zákonný)</a:t>
            </a:r>
            <a:r>
              <a:rPr lang="cs-CZ" sz="2900" dirty="0">
                <a:solidFill>
                  <a:srgbClr val="004D7E"/>
                </a:solidFill>
              </a:rPr>
              <a:t> při případném přezkumu ze strany ÚOHS obhájí</a:t>
            </a:r>
          </a:p>
          <a:p>
            <a:pPr marL="720000" algn="just" fontAlgn="base">
              <a:buFont typeface="Arial" panose="020B0604020202020204" pitchFamily="34" charset="0"/>
              <a:buChar char="•"/>
              <a:defRPr/>
            </a:pPr>
            <a:r>
              <a:rPr lang="cs-CZ" sz="2900" b="0" dirty="0"/>
              <a:t>zadavatel sám by </a:t>
            </a:r>
            <a:r>
              <a:rPr lang="cs-CZ" sz="2900" b="0" dirty="0">
                <a:solidFill>
                  <a:srgbClr val="002060"/>
                </a:solidFill>
              </a:rPr>
              <a:t>měl vědět, jak moc soutěž omezuje </a:t>
            </a:r>
            <a:r>
              <a:rPr lang="cs-CZ" sz="2900" b="0" dirty="0"/>
              <a:t>(v ideálním případě by měl mít připravený seznam dodavatelů, kteří jsou schopni jeho potřeby uspokojit)</a:t>
            </a:r>
          </a:p>
          <a:p>
            <a:pPr marL="720000" fontAlgn="base">
              <a:buFont typeface="Arial" panose="020B0604020202020204" pitchFamily="34" charset="0"/>
              <a:buChar char="•"/>
              <a:defRPr/>
            </a:pPr>
            <a:r>
              <a:rPr lang="cs-CZ" sz="2900" b="0" dirty="0"/>
              <a:t>zadavatel by měl mít připravenou </a:t>
            </a:r>
            <a:r>
              <a:rPr lang="cs-CZ" sz="2900" b="0" dirty="0">
                <a:solidFill>
                  <a:srgbClr val="004D7E"/>
                </a:solidFill>
              </a:rPr>
              <a:t>racionální argumentaci </a:t>
            </a:r>
            <a:r>
              <a:rPr lang="cs-CZ" sz="2900" b="0" dirty="0"/>
              <a:t>a případně i </a:t>
            </a:r>
            <a:r>
              <a:rPr lang="cs-CZ" sz="2900" b="0" dirty="0">
                <a:solidFill>
                  <a:srgbClr val="004D7E"/>
                </a:solidFill>
              </a:rPr>
              <a:t>navrhnout důkazy</a:t>
            </a:r>
            <a:r>
              <a:rPr lang="cs-CZ" sz="2900" b="0" dirty="0"/>
              <a:t> k prokázání její relevance (odborná vyjádření renomovaných pracovišť apod.)</a:t>
            </a:r>
          </a:p>
          <a:p>
            <a:pPr marL="420687" lvl="0" indent="0" defTabSz="812637">
              <a:spcBef>
                <a:spcPts val="1800"/>
              </a:spcBef>
              <a:buNone/>
              <a:defRPr/>
            </a:pPr>
            <a:endParaRPr lang="cs-CZ" sz="2600" b="0" dirty="0">
              <a:solidFill>
                <a:prstClr val="black"/>
              </a:solidFill>
            </a:endParaRPr>
          </a:p>
          <a:p>
            <a:pPr marL="420687" lvl="0" indent="0" defTabSz="812637">
              <a:spcBef>
                <a:spcPts val="1800"/>
              </a:spcBef>
              <a:buNone/>
              <a:defRPr/>
            </a:pPr>
            <a:endParaRPr lang="cs-CZ" sz="2600" b="0" dirty="0"/>
          </a:p>
          <a:p>
            <a:endParaRPr lang="cs-CZ" dirty="0"/>
          </a:p>
        </p:txBody>
      </p:sp>
    </p:spTree>
    <p:extLst>
      <p:ext uri="{BB962C8B-B14F-4D97-AF65-F5344CB8AC3E}">
        <p14:creationId xmlns:p14="http://schemas.microsoft.com/office/powerpoint/2010/main" val="2011414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a:extLst>
              <a:ext uri="{FF2B5EF4-FFF2-40B4-BE49-F238E27FC236}">
                <a16:creationId xmlns:a16="http://schemas.microsoft.com/office/drawing/2014/main" id="{98882C81-0C1B-419C-9911-1414588F4F45}"/>
              </a:ext>
            </a:extLst>
          </p:cNvPr>
          <p:cNvSpPr>
            <a:spLocks noGrp="1"/>
          </p:cNvSpPr>
          <p:nvPr>
            <p:ph type="subTitle" idx="1"/>
          </p:nvPr>
        </p:nvSpPr>
        <p:spPr>
          <a:xfrm>
            <a:off x="812880" y="912812"/>
            <a:ext cx="14631829" cy="1365176"/>
          </a:xfrm>
        </p:spPr>
        <p:txBody>
          <a:bodyPr/>
          <a:lstStyle/>
          <a:p>
            <a:pPr algn="ctr"/>
            <a:r>
              <a:rPr lang="cs-CZ" sz="4400" dirty="0"/>
              <a:t>Trh jako determinant stanovení zadávacích podmínek</a:t>
            </a:r>
            <a:endParaRPr lang="cs-CZ" sz="4400" u="sng" dirty="0"/>
          </a:p>
          <a:p>
            <a:endParaRPr lang="cs-CZ" dirty="0"/>
          </a:p>
        </p:txBody>
      </p:sp>
      <p:sp>
        <p:nvSpPr>
          <p:cNvPr id="3" name="Zástupný symbol pro obsah 2">
            <a:extLst>
              <a:ext uri="{FF2B5EF4-FFF2-40B4-BE49-F238E27FC236}">
                <a16:creationId xmlns:a16="http://schemas.microsoft.com/office/drawing/2014/main" id="{B81B6833-0C15-41C3-9825-025FF3FBEC7C}"/>
              </a:ext>
            </a:extLst>
          </p:cNvPr>
          <p:cNvSpPr>
            <a:spLocks noGrp="1"/>
          </p:cNvSpPr>
          <p:nvPr>
            <p:ph sz="half" idx="13"/>
          </p:nvPr>
        </p:nvSpPr>
        <p:spPr>
          <a:xfrm>
            <a:off x="812879" y="2422004"/>
            <a:ext cx="14631830" cy="8466117"/>
          </a:xfrm>
        </p:spPr>
        <p:txBody>
          <a:bodyPr/>
          <a:lstStyle/>
          <a:p>
            <a:pPr algn="just">
              <a:spcBef>
                <a:spcPts val="1200"/>
              </a:spcBef>
              <a:spcAft>
                <a:spcPts val="1200"/>
              </a:spcAft>
              <a:buFont typeface="Courier New" panose="02070309020205020404" pitchFamily="49" charset="0"/>
              <a:buChar char="o"/>
            </a:pPr>
            <a:endParaRPr lang="cs-CZ" sz="3600" b="0" dirty="0">
              <a:solidFill>
                <a:srgbClr val="004D7E"/>
              </a:solidFill>
            </a:endParaRPr>
          </a:p>
          <a:p>
            <a:pPr algn="just">
              <a:spcBef>
                <a:spcPts val="1200"/>
              </a:spcBef>
              <a:spcAft>
                <a:spcPts val="1200"/>
              </a:spcAft>
              <a:buFont typeface="Courier New" panose="02070309020205020404" pitchFamily="49" charset="0"/>
              <a:buChar char="o"/>
            </a:pPr>
            <a:r>
              <a:rPr lang="cs-CZ" sz="3600" b="0" dirty="0">
                <a:solidFill>
                  <a:srgbClr val="004D7E"/>
                </a:solidFill>
              </a:rPr>
              <a:t>Předmět </a:t>
            </a:r>
            <a:r>
              <a:rPr lang="cs-CZ" sz="3600" b="0" dirty="0"/>
              <a:t>plnění VZ musí být dán </a:t>
            </a:r>
            <a:r>
              <a:rPr lang="cs-CZ" sz="3600" dirty="0">
                <a:solidFill>
                  <a:srgbClr val="004D7E"/>
                </a:solidFill>
              </a:rPr>
              <a:t>důvodnou potřebou</a:t>
            </a:r>
            <a:r>
              <a:rPr lang="cs-CZ" sz="3600" b="0" dirty="0"/>
              <a:t> zadavatele a </a:t>
            </a:r>
            <a:r>
              <a:rPr lang="cs-CZ" sz="3600" b="0" dirty="0">
                <a:solidFill>
                  <a:srgbClr val="004D7E"/>
                </a:solidFill>
              </a:rPr>
              <a:t>kritéria technické kvalifikace</a:t>
            </a:r>
            <a:r>
              <a:rPr lang="cs-CZ" sz="3600" b="0" dirty="0"/>
              <a:t> musí být stanovena </a:t>
            </a:r>
            <a:r>
              <a:rPr lang="cs-CZ" sz="3600" dirty="0">
                <a:solidFill>
                  <a:srgbClr val="004D7E"/>
                </a:solidFill>
              </a:rPr>
              <a:t>přiměřeně požadovanému předmětu</a:t>
            </a:r>
            <a:r>
              <a:rPr lang="cs-CZ" sz="3600" b="0" dirty="0"/>
              <a:t> plnění, současně však obojí musí </a:t>
            </a:r>
            <a:r>
              <a:rPr lang="cs-CZ" sz="3600" u="sng" dirty="0">
                <a:solidFill>
                  <a:srgbClr val="004D7E"/>
                </a:solidFill>
              </a:rPr>
              <a:t>zohledňovat specifika trhu</a:t>
            </a:r>
            <a:r>
              <a:rPr lang="cs-CZ" sz="3600" b="0" dirty="0"/>
              <a:t>.</a:t>
            </a:r>
          </a:p>
          <a:p>
            <a:pPr marL="0" indent="0" algn="just">
              <a:spcBef>
                <a:spcPts val="1200"/>
              </a:spcBef>
              <a:spcAft>
                <a:spcPts val="1200"/>
              </a:spcAft>
              <a:buNone/>
            </a:pPr>
            <a:endParaRPr lang="cs-CZ" sz="3600" b="0" dirty="0"/>
          </a:p>
          <a:p>
            <a:pPr algn="just">
              <a:spcBef>
                <a:spcPts val="1200"/>
              </a:spcBef>
              <a:spcAft>
                <a:spcPts val="1200"/>
              </a:spcAft>
              <a:buFont typeface="Courier New" panose="02070309020205020404" pitchFamily="49" charset="0"/>
              <a:buChar char="o"/>
            </a:pPr>
            <a:r>
              <a:rPr lang="pl-PL" sz="3600" b="0" dirty="0">
                <a:solidFill>
                  <a:srgbClr val="00002C"/>
                </a:solidFill>
              </a:rPr>
              <a:t>Podmínka promítající se do vymezení předmětu plnění či kritérií technické kvalifikace, která je </a:t>
            </a:r>
            <a:r>
              <a:rPr lang="pl-PL" sz="3600" dirty="0">
                <a:solidFill>
                  <a:srgbClr val="004D7E"/>
                </a:solidFill>
              </a:rPr>
              <a:t>na</a:t>
            </a:r>
            <a:r>
              <a:rPr lang="cs-CZ" sz="3600" dirty="0"/>
              <a:t> </a:t>
            </a:r>
            <a:r>
              <a:rPr lang="pl-PL" sz="3600" dirty="0">
                <a:solidFill>
                  <a:srgbClr val="004D7E"/>
                </a:solidFill>
              </a:rPr>
              <a:t>jednom trhu odůvodněná, přiměřená a v souladu se ZZVZ</a:t>
            </a:r>
            <a:r>
              <a:rPr lang="pl-PL" sz="3600" b="0" dirty="0">
                <a:solidFill>
                  <a:srgbClr val="00002C"/>
                </a:solidFill>
              </a:rPr>
              <a:t>, může </a:t>
            </a:r>
            <a:r>
              <a:rPr lang="pl-PL" sz="3600" dirty="0">
                <a:solidFill>
                  <a:srgbClr val="004D7E"/>
                </a:solidFill>
              </a:rPr>
              <a:t>na jiném trhu</a:t>
            </a:r>
            <a:r>
              <a:rPr lang="pl-PL" sz="3600" dirty="0">
                <a:solidFill>
                  <a:srgbClr val="00002C"/>
                </a:solidFill>
              </a:rPr>
              <a:t> </a:t>
            </a:r>
            <a:r>
              <a:rPr lang="pl-PL" sz="3600" b="0" dirty="0">
                <a:solidFill>
                  <a:srgbClr val="00002C"/>
                </a:solidFill>
              </a:rPr>
              <a:t>(např. mladé odvětví, omezený počet aktivních dodavatelů či dodavatelů, kterým byli v minulosti zadány obdobné zakázky, atd.) vykazovat </a:t>
            </a:r>
            <a:r>
              <a:rPr lang="pl-PL" sz="3600" dirty="0">
                <a:solidFill>
                  <a:srgbClr val="004D7E"/>
                </a:solidFill>
              </a:rPr>
              <a:t>výrazně diskriminační charakter</a:t>
            </a:r>
            <a:r>
              <a:rPr lang="pl-PL" sz="3600" b="0" dirty="0">
                <a:solidFill>
                  <a:srgbClr val="004D7E"/>
                </a:solidFill>
              </a:rPr>
              <a:t>.</a:t>
            </a:r>
            <a:endParaRPr lang="cs-CZ" sz="3600" b="0" dirty="0">
              <a:solidFill>
                <a:srgbClr val="004D7E"/>
              </a:solidFill>
            </a:endParaRPr>
          </a:p>
          <a:p>
            <a:pPr>
              <a:buFont typeface="Courier New" panose="02070309020205020404" pitchFamily="49" charset="0"/>
              <a:buChar char="o"/>
            </a:pPr>
            <a:endParaRPr lang="cs-CZ" dirty="0"/>
          </a:p>
        </p:txBody>
      </p:sp>
    </p:spTree>
    <p:extLst>
      <p:ext uri="{BB962C8B-B14F-4D97-AF65-F5344CB8AC3E}">
        <p14:creationId xmlns:p14="http://schemas.microsoft.com/office/powerpoint/2010/main" val="545614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a:extLst>
              <a:ext uri="{FF2B5EF4-FFF2-40B4-BE49-F238E27FC236}">
                <a16:creationId xmlns:a16="http://schemas.microsoft.com/office/drawing/2014/main" id="{BF35BFF2-6CF4-42EE-B516-7F4A4CE004D3}"/>
              </a:ext>
            </a:extLst>
          </p:cNvPr>
          <p:cNvSpPr>
            <a:spLocks noGrp="1"/>
          </p:cNvSpPr>
          <p:nvPr>
            <p:ph type="subTitle" idx="1"/>
          </p:nvPr>
        </p:nvSpPr>
        <p:spPr/>
        <p:txBody>
          <a:bodyPr/>
          <a:lstStyle/>
          <a:p>
            <a:pPr algn="ctr"/>
            <a:r>
              <a:rPr lang="cs-CZ" sz="4400" dirty="0"/>
              <a:t>Trh jako determinant stanovení zadávacích podmínek </a:t>
            </a:r>
          </a:p>
          <a:p>
            <a:pPr algn="ctr"/>
            <a:endParaRPr lang="cs-CZ" dirty="0"/>
          </a:p>
        </p:txBody>
      </p:sp>
      <p:sp>
        <p:nvSpPr>
          <p:cNvPr id="3" name="Zástupný symbol pro obsah 2">
            <a:extLst>
              <a:ext uri="{FF2B5EF4-FFF2-40B4-BE49-F238E27FC236}">
                <a16:creationId xmlns:a16="http://schemas.microsoft.com/office/drawing/2014/main" id="{BFD3BC42-FF12-4A4E-9021-9661B4609D6A}"/>
              </a:ext>
            </a:extLst>
          </p:cNvPr>
          <p:cNvSpPr>
            <a:spLocks noGrp="1"/>
          </p:cNvSpPr>
          <p:nvPr>
            <p:ph sz="half" idx="13"/>
          </p:nvPr>
        </p:nvSpPr>
        <p:spPr/>
        <p:txBody>
          <a:bodyPr/>
          <a:lstStyle/>
          <a:p>
            <a:pPr marL="0" indent="0">
              <a:buNone/>
            </a:pPr>
            <a:r>
              <a:rPr lang="cs-CZ" sz="2900" u="sng" dirty="0" err="1"/>
              <a:t>Prejudikatura</a:t>
            </a:r>
            <a:r>
              <a:rPr lang="cs-CZ" sz="2900" u="sng" dirty="0"/>
              <a:t>:</a:t>
            </a:r>
            <a:r>
              <a:rPr lang="cs-CZ" sz="2900" b="0" u="sng" dirty="0"/>
              <a:t> rozsudek KS v Brně č. j. </a:t>
            </a:r>
            <a:r>
              <a:rPr lang="cs-CZ" sz="2900" u="sng" dirty="0"/>
              <a:t>62 Ca 15/2009-71 </a:t>
            </a:r>
            <a:r>
              <a:rPr lang="cs-CZ" sz="2900" b="0" u="sng" dirty="0"/>
              <a:t>ze dne 10. 3. 2011</a:t>
            </a:r>
          </a:p>
          <a:p>
            <a:endParaRPr lang="cs-CZ" sz="2900" dirty="0"/>
          </a:p>
          <a:p>
            <a:pPr marL="0" lvl="1" indent="0" algn="just">
              <a:buClr>
                <a:srgbClr val="40B4E5"/>
              </a:buClr>
              <a:buNone/>
            </a:pPr>
            <a:r>
              <a:rPr lang="cs-CZ" sz="2900" dirty="0"/>
              <a:t>Konstatování závěru ohledně přiměřenosti a zákonnosti stanovených ekonomických </a:t>
            </a:r>
            <a:br>
              <a:rPr lang="cs-CZ" sz="2900" dirty="0"/>
            </a:br>
            <a:r>
              <a:rPr lang="cs-CZ" sz="2900" dirty="0"/>
              <a:t>a kvalifikačních předpokladů (kritérií kvalifikace) nemůže být výsledkem arbitrární úvahy abstrahující od podmínek trhu, ani od konkrétních důsledků, které mohly vyvolat.</a:t>
            </a:r>
          </a:p>
          <a:p>
            <a:pPr marL="0" lvl="1" indent="0">
              <a:buClr>
                <a:srgbClr val="40B4E5"/>
              </a:buClr>
              <a:buNone/>
            </a:pPr>
            <a:endParaRPr lang="cs-CZ" sz="2900" dirty="0"/>
          </a:p>
          <a:p>
            <a:pPr marL="0" lvl="1" indent="0">
              <a:buClr>
                <a:srgbClr val="40B4E5"/>
              </a:buClr>
              <a:buNone/>
            </a:pPr>
            <a:r>
              <a:rPr lang="cs-CZ" sz="2900" dirty="0"/>
              <a:t>Nutnost zohlednit </a:t>
            </a:r>
          </a:p>
          <a:p>
            <a:pPr lvl="1" algn="just">
              <a:spcBef>
                <a:spcPts val="1200"/>
              </a:spcBef>
              <a:spcAft>
                <a:spcPts val="1200"/>
              </a:spcAft>
              <a:buClr>
                <a:srgbClr val="40B4E5"/>
              </a:buClr>
              <a:buFont typeface="Wingdings" panose="05000000000000000000" pitchFamily="2" charset="2"/>
              <a:buChar char="§"/>
            </a:pPr>
            <a:r>
              <a:rPr lang="cs-CZ" sz="2900" dirty="0">
                <a:solidFill>
                  <a:srgbClr val="004D7E"/>
                </a:solidFill>
              </a:rPr>
              <a:t>„</a:t>
            </a:r>
            <a:r>
              <a:rPr lang="cs-CZ" sz="2900" b="1" dirty="0">
                <a:solidFill>
                  <a:srgbClr val="004D7E"/>
                </a:solidFill>
              </a:rPr>
              <a:t>novost</a:t>
            </a:r>
            <a:r>
              <a:rPr lang="cs-CZ" sz="2900" dirty="0">
                <a:solidFill>
                  <a:srgbClr val="004D7E"/>
                </a:solidFill>
              </a:rPr>
              <a:t>“ </a:t>
            </a:r>
            <a:r>
              <a:rPr lang="cs-CZ" sz="2900" dirty="0"/>
              <a:t>trhu</a:t>
            </a:r>
          </a:p>
          <a:p>
            <a:pPr lvl="1" algn="just">
              <a:spcBef>
                <a:spcPts val="1200"/>
              </a:spcBef>
              <a:spcAft>
                <a:spcPts val="1200"/>
              </a:spcAft>
              <a:buClr>
                <a:srgbClr val="40B4E5"/>
              </a:buClr>
              <a:buFont typeface="Wingdings" panose="05000000000000000000" pitchFamily="2" charset="2"/>
              <a:buChar char="§"/>
            </a:pPr>
            <a:r>
              <a:rPr lang="cs-CZ" sz="2900" b="1" dirty="0">
                <a:solidFill>
                  <a:srgbClr val="004D7E"/>
                </a:solidFill>
              </a:rPr>
              <a:t>počet aktivních dodavatelů </a:t>
            </a:r>
            <a:r>
              <a:rPr lang="cs-CZ" sz="2900" dirty="0"/>
              <a:t>na trhu</a:t>
            </a:r>
          </a:p>
          <a:p>
            <a:pPr lvl="1" algn="just">
              <a:spcBef>
                <a:spcPts val="1200"/>
              </a:spcBef>
              <a:spcAft>
                <a:spcPts val="1200"/>
              </a:spcAft>
              <a:buClr>
                <a:srgbClr val="40B4E5"/>
              </a:buClr>
              <a:buFont typeface="Wingdings" panose="05000000000000000000" pitchFamily="2" charset="2"/>
              <a:buChar char="§"/>
            </a:pPr>
            <a:r>
              <a:rPr lang="cs-CZ" sz="2900" b="1" dirty="0">
                <a:solidFill>
                  <a:srgbClr val="004D7E"/>
                </a:solidFill>
              </a:rPr>
              <a:t>komu byly v minulosti zadány veřejné zakázky</a:t>
            </a:r>
            <a:r>
              <a:rPr lang="cs-CZ" sz="2900" b="1" dirty="0"/>
              <a:t> </a:t>
            </a:r>
            <a:r>
              <a:rPr lang="cs-CZ" sz="2900" dirty="0"/>
              <a:t>obdobného charakteru</a:t>
            </a:r>
          </a:p>
          <a:p>
            <a:pPr marL="0" indent="0">
              <a:buNone/>
            </a:pPr>
            <a:endParaRPr lang="cs-CZ" dirty="0"/>
          </a:p>
        </p:txBody>
      </p:sp>
    </p:spTree>
    <p:extLst>
      <p:ext uri="{BB962C8B-B14F-4D97-AF65-F5344CB8AC3E}">
        <p14:creationId xmlns:p14="http://schemas.microsoft.com/office/powerpoint/2010/main" val="1661002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a:extLst>
              <a:ext uri="{FF2B5EF4-FFF2-40B4-BE49-F238E27FC236}">
                <a16:creationId xmlns:a16="http://schemas.microsoft.com/office/drawing/2014/main" id="{471AFDBD-366E-4F2A-9B3B-CC31C896B93F}"/>
              </a:ext>
            </a:extLst>
          </p:cNvPr>
          <p:cNvSpPr>
            <a:spLocks noGrp="1"/>
          </p:cNvSpPr>
          <p:nvPr>
            <p:ph type="subTitle" idx="1"/>
          </p:nvPr>
        </p:nvSpPr>
        <p:spPr/>
        <p:txBody>
          <a:bodyPr/>
          <a:lstStyle/>
          <a:p>
            <a:pPr algn="ctr"/>
            <a:r>
              <a:rPr lang="cs-CZ" sz="4400" dirty="0"/>
              <a:t>Rozhodovací praxe ÚOHS</a:t>
            </a:r>
          </a:p>
          <a:p>
            <a:pPr algn="ctr"/>
            <a:endParaRPr lang="cs-CZ" u="sng" dirty="0"/>
          </a:p>
        </p:txBody>
      </p:sp>
      <p:sp>
        <p:nvSpPr>
          <p:cNvPr id="3" name="Zástupný symbol pro obsah 2">
            <a:extLst>
              <a:ext uri="{FF2B5EF4-FFF2-40B4-BE49-F238E27FC236}">
                <a16:creationId xmlns:a16="http://schemas.microsoft.com/office/drawing/2014/main" id="{C7559F74-7204-496C-B314-F77B5D075BE0}"/>
              </a:ext>
            </a:extLst>
          </p:cNvPr>
          <p:cNvSpPr>
            <a:spLocks noGrp="1"/>
          </p:cNvSpPr>
          <p:nvPr>
            <p:ph sz="half" idx="13"/>
          </p:nvPr>
        </p:nvSpPr>
        <p:spPr>
          <a:xfrm>
            <a:off x="831280" y="2325057"/>
            <a:ext cx="14631830" cy="8754149"/>
          </a:xfrm>
        </p:spPr>
        <p:txBody>
          <a:bodyPr/>
          <a:lstStyle/>
          <a:p>
            <a:pPr marL="0" indent="0" algn="just">
              <a:buNone/>
            </a:pPr>
            <a:r>
              <a:rPr lang="cs-CZ" sz="2600" u="sng" dirty="0"/>
              <a:t>Příklad z činnosti ÚOHS: S0341/2020 (14. 5. 2021) po R0220/2020 </a:t>
            </a:r>
            <a:r>
              <a:rPr lang="cs-CZ" sz="2600" b="0" dirty="0"/>
              <a:t>– záložní zdroj energie</a:t>
            </a:r>
          </a:p>
          <a:p>
            <a:pPr algn="just"/>
            <a:endParaRPr lang="cs-CZ" sz="3200" dirty="0"/>
          </a:p>
          <a:p>
            <a:pPr marL="0" indent="0" algn="just" fontAlgn="base">
              <a:lnSpc>
                <a:spcPct val="80000"/>
              </a:lnSpc>
              <a:buNone/>
              <a:defRPr/>
            </a:pPr>
            <a:r>
              <a:rPr lang="cs-CZ" sz="3200" dirty="0"/>
              <a:t>Zadavatel</a:t>
            </a:r>
            <a:r>
              <a:rPr lang="cs-CZ" sz="3200" b="0" dirty="0"/>
              <a:t> (nemocnice) </a:t>
            </a:r>
            <a:r>
              <a:rPr lang="cs-CZ" sz="3200" dirty="0"/>
              <a:t>poptával</a:t>
            </a:r>
            <a:r>
              <a:rPr lang="cs-CZ" sz="3200" b="0" dirty="0"/>
              <a:t> dodávku a instalaci nového záložního zdroje – moderního jednoosého elektrického stroje s elektromagnetickým kinetickým regulátorem energie a synchronním alternátorem</a:t>
            </a:r>
            <a:endParaRPr lang="cs-CZ" sz="1500" dirty="0">
              <a:solidFill>
                <a:srgbClr val="00002C"/>
              </a:solidFill>
            </a:endParaRPr>
          </a:p>
          <a:p>
            <a:pPr marL="0" indent="0" algn="just" fontAlgn="base">
              <a:buNone/>
            </a:pPr>
            <a:r>
              <a:rPr lang="cs-CZ" sz="3200" b="0" dirty="0"/>
              <a:t>Zadavatel mj. stanovil parametr záložního zdroje:</a:t>
            </a:r>
          </a:p>
          <a:p>
            <a:pPr marL="0" indent="0" algn="just" fontAlgn="base">
              <a:buNone/>
            </a:pPr>
            <a:endParaRPr lang="cs-CZ" sz="3200" b="0" dirty="0"/>
          </a:p>
          <a:p>
            <a:pPr marL="197100" lvl="1" indent="0" algn="just" fontAlgn="base">
              <a:buNone/>
            </a:pPr>
            <a:r>
              <a:rPr lang="cs-CZ" sz="2600" i="1" dirty="0"/>
              <a:t>„Alternátor: Synchronní bezkartáčový, </a:t>
            </a:r>
            <a:r>
              <a:rPr lang="cs-CZ" sz="2600" b="1" i="1" dirty="0" err="1"/>
              <a:t>jednoložiskový</a:t>
            </a:r>
            <a:r>
              <a:rPr lang="cs-CZ" sz="2600" i="1" dirty="0"/>
              <a:t> s budičem a nesenými ventily. Ložisko klasické pomaloběžné automaticky mazané, s kontrolou teploty a vibrací. Teplotní třída izolace vinutí – H, provozní třída F, krytí IP23. Výkon COP 1250 </a:t>
            </a:r>
            <a:r>
              <a:rPr lang="cs-CZ" sz="2600" i="1" dirty="0" err="1"/>
              <a:t>kVa</a:t>
            </a:r>
            <a:r>
              <a:rPr lang="cs-CZ" sz="2600" i="1" dirty="0"/>
              <a:t>/1000 kW. Kapacitní 	jalový výkon 490 </a:t>
            </a:r>
            <a:r>
              <a:rPr lang="cs-CZ" sz="2600" i="1" dirty="0" err="1"/>
              <a:t>kVAr</a:t>
            </a:r>
            <a:r>
              <a:rPr lang="cs-CZ" sz="2600" i="1" dirty="0"/>
              <a:t> (…)“</a:t>
            </a:r>
          </a:p>
          <a:p>
            <a:pPr marL="197100" lvl="1" indent="0" algn="just" fontAlgn="base">
              <a:buNone/>
            </a:pPr>
            <a:endParaRPr lang="cs-CZ" sz="2000" i="1" dirty="0"/>
          </a:p>
          <a:p>
            <a:pPr marL="0" indent="0" algn="just">
              <a:buNone/>
            </a:pPr>
            <a:r>
              <a:rPr lang="cs-CZ" sz="3200" dirty="0"/>
              <a:t>Podle navrhovatele</a:t>
            </a:r>
            <a:r>
              <a:rPr lang="cs-CZ" sz="3200" b="0" dirty="0"/>
              <a:t> bylo zřejmé, že </a:t>
            </a:r>
            <a:r>
              <a:rPr lang="cs-CZ" sz="3200" dirty="0"/>
              <a:t>technické požadavky může splnit pouze jeden konkrétní dodavatel</a:t>
            </a:r>
            <a:r>
              <a:rPr lang="cs-CZ" sz="3200" b="0" dirty="0"/>
              <a:t>. </a:t>
            </a:r>
          </a:p>
          <a:p>
            <a:pPr marL="0" indent="0" algn="just">
              <a:buNone/>
            </a:pPr>
            <a:endParaRPr lang="cs-CZ" sz="3200" b="0" dirty="0">
              <a:solidFill>
                <a:prstClr val="black"/>
              </a:solidFill>
            </a:endParaRPr>
          </a:p>
        </p:txBody>
      </p:sp>
    </p:spTree>
    <p:extLst>
      <p:ext uri="{BB962C8B-B14F-4D97-AF65-F5344CB8AC3E}">
        <p14:creationId xmlns:p14="http://schemas.microsoft.com/office/powerpoint/2010/main" val="2985470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a:extLst>
              <a:ext uri="{FF2B5EF4-FFF2-40B4-BE49-F238E27FC236}">
                <a16:creationId xmlns:a16="http://schemas.microsoft.com/office/drawing/2014/main" id="{183A00B2-902A-4B34-9677-2B53F2701534}"/>
              </a:ext>
            </a:extLst>
          </p:cNvPr>
          <p:cNvSpPr>
            <a:spLocks noGrp="1"/>
          </p:cNvSpPr>
          <p:nvPr>
            <p:ph type="subTitle" idx="1"/>
          </p:nvPr>
        </p:nvSpPr>
        <p:spPr>
          <a:xfrm>
            <a:off x="812880" y="405780"/>
            <a:ext cx="14631829" cy="1152128"/>
          </a:xfrm>
        </p:spPr>
        <p:txBody>
          <a:bodyPr/>
          <a:lstStyle/>
          <a:p>
            <a:pPr algn="ctr"/>
            <a:r>
              <a:rPr lang="cs-CZ" dirty="0"/>
              <a:t>Rozhodovací praxe ÚOHS</a:t>
            </a:r>
          </a:p>
        </p:txBody>
      </p:sp>
      <p:sp>
        <p:nvSpPr>
          <p:cNvPr id="3" name="Zástupný symbol pro obsah 2">
            <a:extLst>
              <a:ext uri="{FF2B5EF4-FFF2-40B4-BE49-F238E27FC236}">
                <a16:creationId xmlns:a16="http://schemas.microsoft.com/office/drawing/2014/main" id="{C593DBD5-40B8-42B2-AE8D-89F64CF5A061}"/>
              </a:ext>
            </a:extLst>
          </p:cNvPr>
          <p:cNvSpPr>
            <a:spLocks noGrp="1"/>
          </p:cNvSpPr>
          <p:nvPr>
            <p:ph sz="half" idx="13"/>
          </p:nvPr>
        </p:nvSpPr>
        <p:spPr>
          <a:xfrm>
            <a:off x="812879" y="1557908"/>
            <a:ext cx="14631830" cy="9330213"/>
          </a:xfrm>
        </p:spPr>
        <p:txBody>
          <a:bodyPr/>
          <a:lstStyle/>
          <a:p>
            <a:pPr marL="0" indent="0" fontAlgn="base">
              <a:buNone/>
            </a:pPr>
            <a:r>
              <a:rPr lang="cs-CZ" sz="2600" u="sng" dirty="0"/>
              <a:t>Příklad z činnosti ÚOHS: S0341/2020 (14. 5. 2021) po R0220/2020 </a:t>
            </a:r>
            <a:r>
              <a:rPr lang="cs-CZ" sz="2600" b="0" dirty="0"/>
              <a:t>– záložní zdroj energie</a:t>
            </a:r>
          </a:p>
          <a:p>
            <a:pPr marL="0" indent="0" algn="just" fontAlgn="base">
              <a:lnSpc>
                <a:spcPct val="80000"/>
              </a:lnSpc>
              <a:buNone/>
              <a:defRPr/>
            </a:pPr>
            <a:endParaRPr lang="cs-CZ" sz="2600" b="0" dirty="0"/>
          </a:p>
          <a:p>
            <a:pPr marL="0" indent="0" algn="just" fontAlgn="base">
              <a:lnSpc>
                <a:spcPct val="80000"/>
              </a:lnSpc>
              <a:buNone/>
              <a:defRPr/>
            </a:pPr>
            <a:r>
              <a:rPr lang="cs-CZ" sz="2600" b="0" dirty="0"/>
              <a:t>Bylo </a:t>
            </a:r>
            <a:r>
              <a:rPr lang="cs-CZ" sz="2600" dirty="0"/>
              <a:t>nutno posoudit</a:t>
            </a:r>
            <a:r>
              <a:rPr lang="cs-CZ" sz="2600" b="0" dirty="0"/>
              <a:t>, </a:t>
            </a:r>
            <a:r>
              <a:rPr lang="cs-CZ" sz="2600" dirty="0"/>
              <a:t>zda zadávací podmínky</a:t>
            </a:r>
          </a:p>
          <a:p>
            <a:pPr algn="just" fontAlgn="base">
              <a:lnSpc>
                <a:spcPct val="80000"/>
              </a:lnSpc>
              <a:buClrTx/>
              <a:buFont typeface="Wingdings" panose="05000000000000000000" pitchFamily="2" charset="2"/>
              <a:buChar char="§"/>
              <a:defRPr/>
            </a:pPr>
            <a:r>
              <a:rPr lang="cs-CZ" sz="2600" b="0" dirty="0"/>
              <a:t>obsahují	    </a:t>
            </a:r>
            <a:r>
              <a:rPr lang="cs-CZ" sz="2600" b="0" i="1" dirty="0"/>
              <a:t> – </a:t>
            </a:r>
            <a:r>
              <a:rPr lang="cs-CZ" sz="2600" b="0" dirty="0"/>
              <a:t>	</a:t>
            </a:r>
            <a:r>
              <a:rPr lang="cs-CZ" sz="2600" dirty="0"/>
              <a:t>přímý odkaz</a:t>
            </a:r>
            <a:r>
              <a:rPr lang="cs-CZ" sz="2600" b="0" dirty="0"/>
              <a:t> na konkrétní výrobek,</a:t>
            </a:r>
          </a:p>
          <a:p>
            <a:pPr marL="0" indent="0" algn="just" fontAlgn="base">
              <a:lnSpc>
                <a:spcPct val="80000"/>
              </a:lnSpc>
              <a:buNone/>
              <a:defRPr/>
            </a:pPr>
            <a:r>
              <a:rPr lang="cs-CZ" sz="2600" dirty="0"/>
              <a:t>		    </a:t>
            </a:r>
            <a:r>
              <a:rPr lang="cs-CZ" sz="2600" b="0" i="1" dirty="0"/>
              <a:t> – </a:t>
            </a:r>
            <a:r>
              <a:rPr lang="cs-CZ" sz="2600" dirty="0"/>
              <a:t>	nepřímý odkaz </a:t>
            </a:r>
            <a:r>
              <a:rPr lang="cs-CZ" sz="2600" b="0" dirty="0"/>
              <a:t>na konkrétní výrobek – porovnání požadavků zadavatele a 			                 	technických parametrů přístroje navrhovatelem označeného výrobce i dalších 				výrobců</a:t>
            </a:r>
          </a:p>
          <a:p>
            <a:pPr algn="just" fontAlgn="base">
              <a:lnSpc>
                <a:spcPct val="80000"/>
              </a:lnSpc>
              <a:buClr>
                <a:schemeClr val="tx1"/>
              </a:buClr>
              <a:buFont typeface="Wingdings" panose="05000000000000000000" pitchFamily="2" charset="2"/>
              <a:buChar char="§"/>
              <a:defRPr/>
            </a:pPr>
            <a:r>
              <a:rPr lang="cs-CZ" sz="2600" dirty="0"/>
              <a:t>technické parametry bezdůvodně omezují</a:t>
            </a:r>
            <a:r>
              <a:rPr lang="cs-CZ" sz="2600" b="0" dirty="0"/>
              <a:t> potencionální dodavatele na trhu, či vychází z objektivně odůvodnitelných potřeb zadavatele</a:t>
            </a:r>
          </a:p>
          <a:p>
            <a:pPr marL="0" indent="0" algn="just" fontAlgn="base">
              <a:lnSpc>
                <a:spcPct val="80000"/>
              </a:lnSpc>
              <a:buNone/>
              <a:defRPr/>
            </a:pPr>
            <a:endParaRPr lang="cs-CZ" sz="2600" b="0" dirty="0"/>
          </a:p>
          <a:p>
            <a:pPr marL="0" indent="0" algn="just" fontAlgn="base">
              <a:lnSpc>
                <a:spcPct val="80000"/>
              </a:lnSpc>
              <a:buNone/>
              <a:defRPr/>
            </a:pPr>
            <a:r>
              <a:rPr lang="cs-CZ" sz="2600" b="0" dirty="0"/>
              <a:t>Úřad jednak vyzval </a:t>
            </a:r>
            <a:r>
              <a:rPr lang="cs-CZ" sz="2600" dirty="0"/>
              <a:t>k osvětlení důvodnosti</a:t>
            </a:r>
            <a:r>
              <a:rPr lang="cs-CZ" sz="2600" b="0" dirty="0"/>
              <a:t> požadavku na </a:t>
            </a:r>
            <a:r>
              <a:rPr lang="cs-CZ" sz="2600" b="0" dirty="0" err="1"/>
              <a:t>jednoložiskový</a:t>
            </a:r>
            <a:r>
              <a:rPr lang="cs-CZ" sz="2600" b="0" dirty="0"/>
              <a:t> alternátor </a:t>
            </a:r>
            <a:r>
              <a:rPr lang="cs-CZ" sz="2600" dirty="0"/>
              <a:t>zadavatele</a:t>
            </a:r>
            <a:r>
              <a:rPr lang="cs-CZ" sz="2600" b="0" dirty="0"/>
              <a:t>, přičemž zadavatel uvedl</a:t>
            </a:r>
          </a:p>
          <a:p>
            <a:pPr algn="just" fontAlgn="base">
              <a:lnSpc>
                <a:spcPct val="80000"/>
              </a:lnSpc>
              <a:buClr>
                <a:schemeClr val="tx1"/>
              </a:buClr>
              <a:buFont typeface="Wingdings" panose="05000000000000000000" pitchFamily="2" charset="2"/>
              <a:buChar char="§"/>
              <a:defRPr/>
            </a:pPr>
            <a:r>
              <a:rPr lang="cs-CZ" sz="2600" dirty="0"/>
              <a:t>důvody ekonomické </a:t>
            </a:r>
            <a:r>
              <a:rPr lang="cs-CZ" sz="2600" b="0" dirty="0"/>
              <a:t>(nižší náklady na provozní materiál a maziva, nižší pracnost, snížení četnosti úkonů servisu a údržby atd.) a</a:t>
            </a:r>
          </a:p>
          <a:p>
            <a:pPr algn="just" fontAlgn="base">
              <a:lnSpc>
                <a:spcPct val="80000"/>
              </a:lnSpc>
              <a:buClr>
                <a:schemeClr val="tx1"/>
              </a:buClr>
              <a:buFont typeface="Wingdings" panose="05000000000000000000" pitchFamily="2" charset="2"/>
              <a:buChar char="§"/>
              <a:defRPr/>
            </a:pPr>
            <a:r>
              <a:rPr lang="cs-CZ" sz="2600" dirty="0"/>
              <a:t>důvody technické </a:t>
            </a:r>
            <a:r>
              <a:rPr lang="cs-CZ" sz="2600" b="0" dirty="0"/>
              <a:t>(minimalizace vibrací, zvýšení životnosti ložisek, snížení třecího momentu), a</a:t>
            </a:r>
          </a:p>
          <a:p>
            <a:pPr algn="just" fontAlgn="base">
              <a:lnSpc>
                <a:spcPct val="80000"/>
              </a:lnSpc>
              <a:buClr>
                <a:schemeClr val="tx1"/>
              </a:buClr>
              <a:buFont typeface="Wingdings" panose="05000000000000000000" pitchFamily="2" charset="2"/>
              <a:buChar char="§"/>
              <a:defRPr/>
            </a:pPr>
            <a:r>
              <a:rPr lang="cs-CZ" sz="2600" b="0" dirty="0"/>
              <a:t>dále pak prováděl </a:t>
            </a:r>
            <a:r>
              <a:rPr lang="cs-CZ" sz="2600" dirty="0"/>
              <a:t>šetření na trhu a vyžádal si odborné stanovisko</a:t>
            </a:r>
          </a:p>
          <a:p>
            <a:pPr marL="0" indent="0" algn="just" fontAlgn="base">
              <a:lnSpc>
                <a:spcPct val="80000"/>
              </a:lnSpc>
              <a:buNone/>
              <a:defRPr/>
            </a:pPr>
            <a:endParaRPr lang="cs-CZ" sz="2600" b="0" dirty="0"/>
          </a:p>
          <a:p>
            <a:pPr marL="0" indent="0" algn="just" fontAlgn="base">
              <a:lnSpc>
                <a:spcPct val="80000"/>
              </a:lnSpc>
              <a:buNone/>
              <a:defRPr/>
            </a:pPr>
            <a:r>
              <a:rPr lang="cs-CZ" sz="2600" b="0" dirty="0"/>
              <a:t>Zadavatelem uváděné e</a:t>
            </a:r>
            <a:r>
              <a:rPr lang="cs-CZ" sz="2600" dirty="0"/>
              <a:t>konomické důvody </a:t>
            </a:r>
            <a:r>
              <a:rPr lang="cs-CZ" sz="2600" b="0" dirty="0"/>
              <a:t>byly shledány jako </a:t>
            </a:r>
            <a:r>
              <a:rPr lang="cs-CZ" sz="2600" dirty="0"/>
              <a:t>nedůvodné a neoprávněné.</a:t>
            </a:r>
            <a:endParaRPr lang="cs-CZ" sz="2600" b="0" dirty="0"/>
          </a:p>
          <a:p>
            <a:pPr marL="0" indent="0" algn="just" fontAlgn="base">
              <a:lnSpc>
                <a:spcPct val="80000"/>
              </a:lnSpc>
              <a:buNone/>
              <a:defRPr/>
            </a:pPr>
            <a:r>
              <a:rPr lang="cs-CZ" sz="2600" b="0" dirty="0"/>
              <a:t>Z šetření vyplynulo, že </a:t>
            </a:r>
            <a:r>
              <a:rPr lang="cs-CZ" sz="2600" dirty="0"/>
              <a:t>nelze učinit jednoznačný paušální závěr o ekonomické výhodnosti </a:t>
            </a:r>
            <a:r>
              <a:rPr lang="cs-CZ" sz="2600" b="0" dirty="0" err="1"/>
              <a:t>jednoložiskového</a:t>
            </a:r>
            <a:r>
              <a:rPr lang="cs-CZ" sz="2600" b="0" dirty="0"/>
              <a:t> alternátoru </a:t>
            </a:r>
            <a:r>
              <a:rPr lang="cs-CZ" sz="2600" b="0" i="1" dirty="0"/>
              <a:t>–</a:t>
            </a:r>
            <a:r>
              <a:rPr lang="cs-CZ" sz="2600" b="0" dirty="0"/>
              <a:t> není důvod upřednostňovat jedno řešení, či druhé zcela diskvalifikovat. </a:t>
            </a:r>
            <a:r>
              <a:rPr lang="cs-CZ" sz="2600" dirty="0"/>
              <a:t>Zadavatel</a:t>
            </a:r>
            <a:r>
              <a:rPr lang="cs-CZ" sz="2600" b="0" dirty="0"/>
              <a:t> dokonce </a:t>
            </a:r>
            <a:r>
              <a:rPr lang="cs-CZ" sz="2600" dirty="0"/>
              <a:t>hodnotil  náklady životního cyklu </a:t>
            </a:r>
            <a:r>
              <a:rPr lang="cs-CZ" sz="2600" b="0" dirty="0"/>
              <a:t>dodávaného předmětu plnění.</a:t>
            </a:r>
            <a:endParaRPr lang="cs-CZ" sz="2400" dirty="0"/>
          </a:p>
          <a:p>
            <a:endParaRPr lang="cs-CZ" dirty="0"/>
          </a:p>
        </p:txBody>
      </p:sp>
    </p:spTree>
    <p:extLst>
      <p:ext uri="{BB962C8B-B14F-4D97-AF65-F5344CB8AC3E}">
        <p14:creationId xmlns:p14="http://schemas.microsoft.com/office/powerpoint/2010/main" val="1395564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7788</TotalTime>
  <Words>2013</Words>
  <Application>Microsoft Office PowerPoint</Application>
  <PresentationFormat>Vlastní</PresentationFormat>
  <Paragraphs>153</Paragraphs>
  <Slides>17</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Calibri</vt:lpstr>
      <vt:lpstr>Courier New</vt:lpstr>
      <vt:lpstr>Wingdings</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Dlouhá Markéta</dc:creator>
  <cp:lastModifiedBy>Kostruhová Marie</cp:lastModifiedBy>
  <cp:revision>643</cp:revision>
  <cp:lastPrinted>2021-10-01T05:54:48Z</cp:lastPrinted>
  <dcterms:created xsi:type="dcterms:W3CDTF">2017-06-29T14:32:04Z</dcterms:created>
  <dcterms:modified xsi:type="dcterms:W3CDTF">2021-10-04T06:14:22Z</dcterms:modified>
</cp:coreProperties>
</file>